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y Grotesk Key" charset="1" panose="00000500000000000000"/>
      <p:regular r:id="rId17"/>
    </p:embeddedFont>
    <p:embeddedFont>
      <p:font typeface="Canva Sans Bold" charset="1" panose="020B0803030501040103"/>
      <p:regular r:id="rId18"/>
    </p:embeddedFont>
    <p:embeddedFont>
      <p:font typeface="TT Hoves Italics" charset="1" panose="02000003020000060003"/>
      <p:regular r:id="rId19"/>
    </p:embeddedFont>
    <p:embeddedFont>
      <p:font typeface="TT Hoves" charset="1" panose="02000003020000060003"/>
      <p:regular r:id="rId20"/>
    </p:embeddedFont>
    <p:embeddedFont>
      <p:font typeface="TT Hoves Bold" charset="1" panose="02000003020000060003"/>
      <p:regular r:id="rId21"/>
    </p:embeddedFont>
    <p:embeddedFont>
      <p:font typeface="Cy Grotesk Key Bold" charset="1" panose="00000800000000000000"/>
      <p:regular r:id="rId22"/>
    </p:embeddedFont>
    <p:embeddedFont>
      <p:font typeface="Inter" charset="1" panose="020B0502030000000004"/>
      <p:regular r:id="rId23"/>
    </p:embeddedFont>
    <p:embeddedFont>
      <p:font typeface="Arimo" charset="1" panose="020B0604020202020204"/>
      <p:regular r:id="rId24"/>
    </p:embeddedFont>
    <p:embeddedFont>
      <p:font typeface="Inter Bold" charset="1" panose="020B0802030000000004"/>
      <p:regular r:id="rId25"/>
    </p:embeddedFont>
    <p:embeddedFont>
      <p:font typeface="Open Sans Bold" charset="1" panose="00000000000000000000"/>
      <p:regular r:id="rId26"/>
    </p:embeddedFont>
    <p:embeddedFont>
      <p:font typeface="Open Sans" charset="1" panose="020B0606030504020204"/>
      <p:regular r:id="rId27"/>
    </p:embeddedFont>
    <p:embeddedFont>
      <p:font typeface="Canva Sans Italics" charset="1" panose="020B05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 Id="rId4" Target="../media/image73.jpe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21.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43.png" Type="http://schemas.openxmlformats.org/officeDocument/2006/relationships/image"/><Relationship Id="rId25" Target="../media/image44.svg" Type="http://schemas.openxmlformats.org/officeDocument/2006/relationships/image"/><Relationship Id="rId26" Target="../media/image45.png" Type="http://schemas.openxmlformats.org/officeDocument/2006/relationships/image"/><Relationship Id="rId27" Target="../media/image46.svg" Type="http://schemas.openxmlformats.org/officeDocument/2006/relationships/image"/><Relationship Id="rId28" Target="../media/image47.png" Type="http://schemas.openxmlformats.org/officeDocument/2006/relationships/image"/><Relationship Id="rId29" Target="../media/image48.svg" Type="http://schemas.openxmlformats.org/officeDocument/2006/relationships/image"/><Relationship Id="rId3" Target="../media/image22.svg" Type="http://schemas.openxmlformats.org/officeDocument/2006/relationships/image"/><Relationship Id="rId30" Target="../media/image49.png" Type="http://schemas.openxmlformats.org/officeDocument/2006/relationships/image"/><Relationship Id="rId31" Target="../media/image5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816771">
            <a:off x="-2967805" y="294299"/>
            <a:ext cx="6731779" cy="4114800"/>
          </a:xfrm>
          <a:custGeom>
            <a:avLst/>
            <a:gdLst/>
            <a:ahLst/>
            <a:cxnLst/>
            <a:rect r="r" b="b" t="t" l="l"/>
            <a:pathLst>
              <a:path h="4114800" w="6731779">
                <a:moveTo>
                  <a:pt x="0" y="0"/>
                </a:moveTo>
                <a:lnTo>
                  <a:pt x="6731780" y="0"/>
                </a:lnTo>
                <a:lnTo>
                  <a:pt x="67317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03895">
            <a:off x="1206211" y="6732973"/>
            <a:ext cx="2456159" cy="2509485"/>
          </a:xfrm>
          <a:custGeom>
            <a:avLst/>
            <a:gdLst/>
            <a:ahLst/>
            <a:cxnLst/>
            <a:rect r="r" b="b" t="t" l="l"/>
            <a:pathLst>
              <a:path h="2509485" w="2456159">
                <a:moveTo>
                  <a:pt x="0" y="0"/>
                </a:moveTo>
                <a:lnTo>
                  <a:pt x="2456159" y="0"/>
                </a:lnTo>
                <a:lnTo>
                  <a:pt x="2456159" y="2509485"/>
                </a:lnTo>
                <a:lnTo>
                  <a:pt x="0" y="2509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70223" y="6147612"/>
            <a:ext cx="4180967" cy="4066940"/>
          </a:xfrm>
          <a:custGeom>
            <a:avLst/>
            <a:gdLst/>
            <a:ahLst/>
            <a:cxnLst/>
            <a:rect r="r" b="b" t="t" l="l"/>
            <a:pathLst>
              <a:path h="4066940" w="4180967">
                <a:moveTo>
                  <a:pt x="0" y="0"/>
                </a:moveTo>
                <a:lnTo>
                  <a:pt x="4180967" y="0"/>
                </a:lnTo>
                <a:lnTo>
                  <a:pt x="4180967" y="4066940"/>
                </a:lnTo>
                <a:lnTo>
                  <a:pt x="0" y="4066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54254" y="3093783"/>
            <a:ext cx="1878961" cy="1878961"/>
          </a:xfrm>
          <a:custGeom>
            <a:avLst/>
            <a:gdLst/>
            <a:ahLst/>
            <a:cxnLst/>
            <a:rect r="r" b="b" t="t" l="l"/>
            <a:pathLst>
              <a:path h="1878961" w="1878961">
                <a:moveTo>
                  <a:pt x="0" y="0"/>
                </a:moveTo>
                <a:lnTo>
                  <a:pt x="1878961" y="0"/>
                </a:lnTo>
                <a:lnTo>
                  <a:pt x="1878961" y="1878961"/>
                </a:lnTo>
                <a:lnTo>
                  <a:pt x="0" y="18789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849904" y="609801"/>
            <a:ext cx="4757111" cy="2594788"/>
          </a:xfrm>
          <a:custGeom>
            <a:avLst/>
            <a:gdLst/>
            <a:ahLst/>
            <a:cxnLst/>
            <a:rect r="r" b="b" t="t" l="l"/>
            <a:pathLst>
              <a:path h="2594788" w="4757111">
                <a:moveTo>
                  <a:pt x="0" y="0"/>
                </a:moveTo>
                <a:lnTo>
                  <a:pt x="4757111" y="0"/>
                </a:lnTo>
                <a:lnTo>
                  <a:pt x="4757111" y="2594787"/>
                </a:lnTo>
                <a:lnTo>
                  <a:pt x="0" y="25947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957931" y="8453754"/>
            <a:ext cx="5774053" cy="804546"/>
          </a:xfrm>
          <a:prstGeom prst="rect">
            <a:avLst/>
          </a:prstGeom>
        </p:spPr>
        <p:txBody>
          <a:bodyPr anchor="t" rtlCol="false" tIns="0" lIns="0" bIns="0" rIns="0">
            <a:spAutoFit/>
          </a:bodyPr>
          <a:lstStyle/>
          <a:p>
            <a:pPr algn="ctr" marL="0" indent="0" lvl="0">
              <a:lnSpc>
                <a:spcPts val="6579"/>
              </a:lnSpc>
              <a:spcBef>
                <a:spcPct val="0"/>
              </a:spcBef>
            </a:pPr>
            <a:r>
              <a:rPr lang="en-US" sz="4699">
                <a:solidFill>
                  <a:srgbClr val="000000"/>
                </a:solidFill>
                <a:latin typeface="Cy Grotesk Key"/>
                <a:ea typeface="Cy Grotesk Key"/>
                <a:cs typeface="Cy Grotesk Key"/>
                <a:sym typeface="Cy Grotesk Key"/>
              </a:rPr>
              <a:t>Mythic Giants</a:t>
            </a:r>
          </a:p>
        </p:txBody>
      </p:sp>
      <p:sp>
        <p:nvSpPr>
          <p:cNvPr name="TextBox 9" id="9"/>
          <p:cNvSpPr txBox="true"/>
          <p:nvPr/>
        </p:nvSpPr>
        <p:spPr>
          <a:xfrm rot="0">
            <a:off x="3059541" y="3195063"/>
            <a:ext cx="12168918" cy="1666875"/>
          </a:xfrm>
          <a:prstGeom prst="rect">
            <a:avLst/>
          </a:prstGeom>
        </p:spPr>
        <p:txBody>
          <a:bodyPr anchor="t" rtlCol="false" tIns="0" lIns="0" bIns="0" rIns="0">
            <a:spAutoFit/>
          </a:bodyPr>
          <a:lstStyle/>
          <a:p>
            <a:pPr algn="ctr">
              <a:lnSpc>
                <a:spcPts val="13105"/>
              </a:lnSpc>
            </a:pPr>
            <a:r>
              <a:rPr lang="en-US" sz="10921">
                <a:solidFill>
                  <a:srgbClr val="243037"/>
                </a:solidFill>
                <a:latin typeface="Canva Sans Bold"/>
                <a:ea typeface="Canva Sans Bold"/>
                <a:cs typeface="Canva Sans Bold"/>
                <a:sym typeface="Canva Sans Bold"/>
              </a:rPr>
              <a:t>Creator</a:t>
            </a:r>
          </a:p>
        </p:txBody>
      </p:sp>
      <p:sp>
        <p:nvSpPr>
          <p:cNvPr name="TextBox 10" id="10"/>
          <p:cNvSpPr txBox="true"/>
          <p:nvPr/>
        </p:nvSpPr>
        <p:spPr>
          <a:xfrm rot="0">
            <a:off x="6797787" y="4861938"/>
            <a:ext cx="7258213" cy="2152650"/>
          </a:xfrm>
          <a:prstGeom prst="rect">
            <a:avLst/>
          </a:prstGeom>
        </p:spPr>
        <p:txBody>
          <a:bodyPr anchor="t" rtlCol="false" tIns="0" lIns="0" bIns="0" rIns="0">
            <a:spAutoFit/>
          </a:bodyPr>
          <a:lstStyle/>
          <a:p>
            <a:pPr algn="l">
              <a:lnSpc>
                <a:spcPts val="12745"/>
              </a:lnSpc>
            </a:pPr>
            <a:r>
              <a:rPr lang="en-US" sz="10621">
                <a:solidFill>
                  <a:srgbClr val="E3613D"/>
                </a:solidFill>
                <a:latin typeface="Canva Sans Bold"/>
                <a:ea typeface="Canva Sans Bold"/>
                <a:cs typeface="Canva Sans Bold"/>
                <a:sym typeface="Canva Sans Bold"/>
              </a:rPr>
              <a:t>Link</a:t>
            </a:r>
          </a:p>
          <a:p>
            <a:pPr algn="l">
              <a:lnSpc>
                <a:spcPts val="4320"/>
              </a:lnSpc>
            </a:pPr>
          </a:p>
        </p:txBody>
      </p:sp>
      <p:sp>
        <p:nvSpPr>
          <p:cNvPr name="TextBox 11" id="11"/>
          <p:cNvSpPr txBox="true"/>
          <p:nvPr/>
        </p:nvSpPr>
        <p:spPr>
          <a:xfrm rot="0">
            <a:off x="5075618" y="6573264"/>
            <a:ext cx="7258213" cy="563880"/>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TT Hoves Italics"/>
                <a:ea typeface="TT Hoves Italics"/>
                <a:cs typeface="TT Hoves Italics"/>
                <a:sym typeface="TT Hoves Italics"/>
              </a:rPr>
              <a:t>Redifining Influencer Marketing.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2082627" y="6675873"/>
            <a:ext cx="1880370" cy="1880362"/>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0094" r="0" b="-10094"/>
              </a:stretch>
            </a:blipFill>
          </p:spPr>
        </p:sp>
      </p:grpSp>
      <p:grpSp>
        <p:nvGrpSpPr>
          <p:cNvPr name="Group 4" id="4"/>
          <p:cNvGrpSpPr/>
          <p:nvPr/>
        </p:nvGrpSpPr>
        <p:grpSpPr>
          <a:xfrm rot="0">
            <a:off x="9868188" y="6675873"/>
            <a:ext cx="1880370" cy="1880362"/>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7693" r="0" b="-58974"/>
              </a:stretch>
            </a:blipFill>
          </p:spPr>
        </p:sp>
      </p:grpSp>
      <p:grpSp>
        <p:nvGrpSpPr>
          <p:cNvPr name="Group 6" id="6"/>
          <p:cNvGrpSpPr/>
          <p:nvPr/>
        </p:nvGrpSpPr>
        <p:grpSpPr>
          <a:xfrm rot="0">
            <a:off x="2082627" y="3392673"/>
            <a:ext cx="1880370" cy="188036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8" id="8"/>
          <p:cNvGrpSpPr/>
          <p:nvPr/>
        </p:nvGrpSpPr>
        <p:grpSpPr>
          <a:xfrm rot="0">
            <a:off x="9868188" y="3392673"/>
            <a:ext cx="1880370" cy="1880362"/>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Freeform 10" id="10"/>
          <p:cNvSpPr/>
          <p:nvPr/>
        </p:nvSpPr>
        <p:spPr>
          <a:xfrm flipH="false" flipV="false" rot="-326522">
            <a:off x="-164810" y="429559"/>
            <a:ext cx="2708487" cy="2593377"/>
          </a:xfrm>
          <a:custGeom>
            <a:avLst/>
            <a:gdLst/>
            <a:ahLst/>
            <a:cxnLst/>
            <a:rect r="r" b="b" t="t" l="l"/>
            <a:pathLst>
              <a:path h="2593377" w="2708487">
                <a:moveTo>
                  <a:pt x="0" y="0"/>
                </a:moveTo>
                <a:lnTo>
                  <a:pt x="2708487" y="0"/>
                </a:lnTo>
                <a:lnTo>
                  <a:pt x="2708487" y="2593377"/>
                </a:lnTo>
                <a:lnTo>
                  <a:pt x="0" y="2593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326522">
            <a:off x="15905056" y="4741648"/>
            <a:ext cx="2708487" cy="2593377"/>
          </a:xfrm>
          <a:custGeom>
            <a:avLst/>
            <a:gdLst/>
            <a:ahLst/>
            <a:cxnLst/>
            <a:rect r="r" b="b" t="t" l="l"/>
            <a:pathLst>
              <a:path h="2593377" w="2708487">
                <a:moveTo>
                  <a:pt x="2708488" y="0"/>
                </a:moveTo>
                <a:lnTo>
                  <a:pt x="0" y="0"/>
                </a:lnTo>
                <a:lnTo>
                  <a:pt x="0" y="2593377"/>
                </a:lnTo>
                <a:lnTo>
                  <a:pt x="2708488" y="2593377"/>
                </a:lnTo>
                <a:lnTo>
                  <a:pt x="27084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475091" y="857250"/>
            <a:ext cx="7337818" cy="1566544"/>
          </a:xfrm>
          <a:prstGeom prst="rect">
            <a:avLst/>
          </a:prstGeom>
        </p:spPr>
        <p:txBody>
          <a:bodyPr anchor="t" rtlCol="false" tIns="0" lIns="0" bIns="0" rIns="0">
            <a:spAutoFit/>
          </a:bodyPr>
          <a:lstStyle/>
          <a:p>
            <a:pPr algn="ctr">
              <a:lnSpc>
                <a:spcPts val="12880"/>
              </a:lnSpc>
            </a:pPr>
            <a:r>
              <a:rPr lang="en-US" sz="9200">
                <a:solidFill>
                  <a:srgbClr val="F9F5E7"/>
                </a:solidFill>
                <a:latin typeface="Cy Grotesk Key Bold"/>
                <a:ea typeface="Cy Grotesk Key Bold"/>
                <a:cs typeface="Cy Grotesk Key Bold"/>
                <a:sym typeface="Cy Grotesk Key Bold"/>
              </a:rPr>
              <a:t>Our Team</a:t>
            </a:r>
          </a:p>
        </p:txBody>
      </p:sp>
      <p:sp>
        <p:nvSpPr>
          <p:cNvPr name="TextBox 13" id="13"/>
          <p:cNvSpPr txBox="true"/>
          <p:nvPr/>
        </p:nvSpPr>
        <p:spPr>
          <a:xfrm rot="0">
            <a:off x="4223161" y="4580958"/>
            <a:ext cx="3351905" cy="410997"/>
          </a:xfrm>
          <a:prstGeom prst="rect">
            <a:avLst/>
          </a:prstGeom>
        </p:spPr>
        <p:txBody>
          <a:bodyPr anchor="t" rtlCol="false" tIns="0" lIns="0" bIns="0" rIns="0">
            <a:spAutoFit/>
          </a:bodyPr>
          <a:lstStyle/>
          <a:p>
            <a:pPr algn="l">
              <a:lnSpc>
                <a:spcPts val="3430"/>
              </a:lnSpc>
              <a:spcBef>
                <a:spcPct val="0"/>
              </a:spcBef>
            </a:pPr>
            <a:r>
              <a:rPr lang="en-US" sz="2450">
                <a:solidFill>
                  <a:srgbClr val="F9F5E7"/>
                </a:solidFill>
                <a:latin typeface="Canva Sans Italics"/>
                <a:ea typeface="Canva Sans Italics"/>
                <a:cs typeface="Canva Sans Italics"/>
                <a:sym typeface="Canva Sans Italics"/>
              </a:rPr>
              <a:t>Team leader</a:t>
            </a:r>
          </a:p>
        </p:txBody>
      </p:sp>
      <p:sp>
        <p:nvSpPr>
          <p:cNvPr name="TextBox 14" id="14"/>
          <p:cNvSpPr txBox="true"/>
          <p:nvPr/>
        </p:nvSpPr>
        <p:spPr>
          <a:xfrm rot="0">
            <a:off x="4223161" y="3970451"/>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Somesh</a:t>
            </a:r>
          </a:p>
        </p:txBody>
      </p:sp>
      <p:sp>
        <p:nvSpPr>
          <p:cNvPr name="TextBox 15" id="15"/>
          <p:cNvSpPr txBox="true"/>
          <p:nvPr/>
        </p:nvSpPr>
        <p:spPr>
          <a:xfrm rot="0">
            <a:off x="12005733" y="3970451"/>
            <a:ext cx="5181732" cy="648607"/>
          </a:xfrm>
          <a:prstGeom prst="rect">
            <a:avLst/>
          </a:prstGeom>
        </p:spPr>
        <p:txBody>
          <a:bodyPr anchor="t" rtlCol="false" tIns="0" lIns="0" bIns="0" rIns="0">
            <a:spAutoFit/>
          </a:bodyPr>
          <a:lstStyle/>
          <a:p>
            <a:pPr algn="l">
              <a:lnSpc>
                <a:spcPts val="5303"/>
              </a:lnSpc>
            </a:pPr>
            <a:r>
              <a:rPr lang="en-US" sz="3788">
                <a:solidFill>
                  <a:srgbClr val="F9F5E7"/>
                </a:solidFill>
                <a:latin typeface="Canva Sans Bold"/>
                <a:ea typeface="Canva Sans Bold"/>
                <a:cs typeface="Canva Sans Bold"/>
                <a:sym typeface="Canva Sans Bold"/>
              </a:rPr>
              <a:t>Nirvaan</a:t>
            </a:r>
          </a:p>
        </p:txBody>
      </p:sp>
      <p:sp>
        <p:nvSpPr>
          <p:cNvPr name="TextBox 16" id="16"/>
          <p:cNvSpPr txBox="true"/>
          <p:nvPr/>
        </p:nvSpPr>
        <p:spPr>
          <a:xfrm rot="0">
            <a:off x="4223161" y="7253650"/>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Shaurya</a:t>
            </a:r>
          </a:p>
        </p:txBody>
      </p:sp>
      <p:sp>
        <p:nvSpPr>
          <p:cNvPr name="TextBox 17" id="17"/>
          <p:cNvSpPr txBox="true"/>
          <p:nvPr/>
        </p:nvSpPr>
        <p:spPr>
          <a:xfrm rot="0">
            <a:off x="12005733" y="7253650"/>
            <a:ext cx="5181732" cy="648607"/>
          </a:xfrm>
          <a:prstGeom prst="rect">
            <a:avLst/>
          </a:prstGeom>
        </p:spPr>
        <p:txBody>
          <a:bodyPr anchor="t" rtlCol="false" tIns="0" lIns="0" bIns="0" rIns="0">
            <a:spAutoFit/>
          </a:bodyPr>
          <a:lstStyle/>
          <a:p>
            <a:pPr algn="l">
              <a:lnSpc>
                <a:spcPts val="5303"/>
              </a:lnSpc>
              <a:spcBef>
                <a:spcPct val="0"/>
              </a:spcBef>
            </a:pPr>
            <a:r>
              <a:rPr lang="en-US" sz="3788">
                <a:solidFill>
                  <a:srgbClr val="F9F5E7"/>
                </a:solidFill>
                <a:latin typeface="Canva Sans Bold"/>
                <a:ea typeface="Canva Sans Bold"/>
                <a:cs typeface="Canva Sans Bold"/>
                <a:sym typeface="Canva Sans Bold"/>
              </a:rPr>
              <a:t>Soham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99393">
            <a:off x="13427580" y="5206388"/>
            <a:ext cx="4416116" cy="4511995"/>
          </a:xfrm>
          <a:custGeom>
            <a:avLst/>
            <a:gdLst/>
            <a:ahLst/>
            <a:cxnLst/>
            <a:rect r="r" b="b" t="t" l="l"/>
            <a:pathLst>
              <a:path h="4511995" w="4416116">
                <a:moveTo>
                  <a:pt x="0" y="0"/>
                </a:moveTo>
                <a:lnTo>
                  <a:pt x="4416115" y="0"/>
                </a:lnTo>
                <a:lnTo>
                  <a:pt x="4416115" y="4511996"/>
                </a:lnTo>
                <a:lnTo>
                  <a:pt x="0" y="4511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0586">
            <a:off x="-653696" y="490983"/>
            <a:ext cx="5870432" cy="3588302"/>
          </a:xfrm>
          <a:custGeom>
            <a:avLst/>
            <a:gdLst/>
            <a:ahLst/>
            <a:cxnLst/>
            <a:rect r="r" b="b" t="t" l="l"/>
            <a:pathLst>
              <a:path h="3588302" w="5870432">
                <a:moveTo>
                  <a:pt x="0" y="0"/>
                </a:moveTo>
                <a:lnTo>
                  <a:pt x="5870432" y="0"/>
                </a:lnTo>
                <a:lnTo>
                  <a:pt x="5870432" y="3588301"/>
                </a:lnTo>
                <a:lnTo>
                  <a:pt x="0" y="3588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75091" y="3541777"/>
            <a:ext cx="7337818" cy="3222497"/>
          </a:xfrm>
          <a:prstGeom prst="rect">
            <a:avLst/>
          </a:prstGeom>
        </p:spPr>
        <p:txBody>
          <a:bodyPr anchor="t" rtlCol="false" tIns="0" lIns="0" bIns="0" rIns="0">
            <a:spAutoFit/>
          </a:bodyPr>
          <a:lstStyle/>
          <a:p>
            <a:pPr algn="ctr">
              <a:lnSpc>
                <a:spcPts val="12635"/>
              </a:lnSpc>
            </a:pPr>
            <a:r>
              <a:rPr lang="en-US" sz="10799">
                <a:solidFill>
                  <a:srgbClr val="F9F5E7"/>
                </a:solidFill>
                <a:latin typeface="Cy Grotesk Key Bold"/>
                <a:ea typeface="Cy Grotesk Key Bold"/>
                <a:cs typeface="Cy Grotesk Key Bold"/>
                <a:sym typeface="Cy Grotesk Key Bold"/>
              </a:rPr>
              <a:t>Thank You</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11675" y="3219620"/>
            <a:ext cx="17464650" cy="4797756"/>
          </a:xfrm>
          <a:prstGeom prst="rect">
            <a:avLst/>
          </a:prstGeom>
        </p:spPr>
        <p:txBody>
          <a:bodyPr anchor="t" rtlCol="false" tIns="0" lIns="0" bIns="0" rIns="0">
            <a:spAutoFit/>
          </a:bodyPr>
          <a:lstStyle/>
          <a:p>
            <a:pPr algn="l" marL="833800" indent="-416900" lvl="1">
              <a:lnSpc>
                <a:spcPts val="5406"/>
              </a:lnSpc>
              <a:buFont typeface="Arial"/>
              <a:buChar char="•"/>
            </a:pPr>
            <a:r>
              <a:rPr lang="en-US" sz="3861">
                <a:solidFill>
                  <a:srgbClr val="000000"/>
                </a:solidFill>
                <a:latin typeface="TT Hoves"/>
                <a:ea typeface="TT Hoves"/>
                <a:cs typeface="TT Hoves"/>
                <a:sym typeface="TT Hoves"/>
              </a:rPr>
              <a:t>The Problem: Influencer marketing is growing, but connecting creators with brands is still challenging and inefficient.</a:t>
            </a:r>
          </a:p>
          <a:p>
            <a:pPr algn="l" marL="833800" indent="-416900" lvl="1">
              <a:lnSpc>
                <a:spcPts val="5406"/>
              </a:lnSpc>
              <a:buFont typeface="Arial"/>
              <a:buChar char="•"/>
            </a:pPr>
            <a:r>
              <a:rPr lang="en-US" sz="3861">
                <a:solidFill>
                  <a:srgbClr val="000000"/>
                </a:solidFill>
                <a:latin typeface="TT Hoves"/>
                <a:ea typeface="TT Hoves"/>
                <a:cs typeface="TT Hoves"/>
                <a:sym typeface="TT Hoves"/>
              </a:rPr>
              <a:t>Our Solution: </a:t>
            </a:r>
            <a:r>
              <a:rPr lang="en-US" sz="3861">
                <a:solidFill>
                  <a:srgbClr val="000000"/>
                </a:solidFill>
                <a:latin typeface="TT Hoves Bold"/>
                <a:ea typeface="TT Hoves Bold"/>
                <a:cs typeface="TT Hoves Bold"/>
                <a:sym typeface="TT Hoves Bold"/>
              </a:rPr>
              <a:t>CreatorLink </a:t>
            </a:r>
            <a:r>
              <a:rPr lang="en-US" sz="3861">
                <a:solidFill>
                  <a:srgbClr val="000000"/>
                </a:solidFill>
                <a:latin typeface="TT Hoves"/>
                <a:ea typeface="TT Hoves"/>
                <a:cs typeface="TT Hoves"/>
                <a:sym typeface="TT Hoves"/>
              </a:rPr>
              <a:t>- a platform which connects influencers with advertisers, categorizing them by audience and engagement, and providing analytics for optimized campaigns.</a:t>
            </a:r>
          </a:p>
          <a:p>
            <a:pPr algn="l" marL="833800" indent="-416900" lvl="1">
              <a:lnSpc>
                <a:spcPts val="5406"/>
              </a:lnSpc>
              <a:buFont typeface="Arial"/>
              <a:buChar char="•"/>
            </a:pPr>
            <a:r>
              <a:rPr lang="en-US" sz="3861">
                <a:solidFill>
                  <a:srgbClr val="000000"/>
                </a:solidFill>
                <a:latin typeface="TT Hoves"/>
                <a:ea typeface="TT Hoves"/>
                <a:cs typeface="TT Hoves"/>
                <a:sym typeface="TT Hoves"/>
              </a:rPr>
              <a:t>Benefits: Streamlines partnerships, enhancing campaign effectiveness and ROI for both creators and advertisers.</a:t>
            </a:r>
          </a:p>
        </p:txBody>
      </p:sp>
      <p:sp>
        <p:nvSpPr>
          <p:cNvPr name="TextBox 4" id="4"/>
          <p:cNvSpPr txBox="true"/>
          <p:nvPr/>
        </p:nvSpPr>
        <p:spPr>
          <a:xfrm rot="0">
            <a:off x="823350" y="579558"/>
            <a:ext cx="9430052" cy="1686222"/>
          </a:xfrm>
          <a:prstGeom prst="rect">
            <a:avLst/>
          </a:prstGeom>
        </p:spPr>
        <p:txBody>
          <a:bodyPr anchor="t" rtlCol="false" tIns="0" lIns="0" bIns="0" rIns="0">
            <a:spAutoFit/>
          </a:bodyPr>
          <a:lstStyle/>
          <a:p>
            <a:pPr algn="l">
              <a:lnSpc>
                <a:spcPts val="13351"/>
              </a:lnSpc>
            </a:pPr>
            <a:r>
              <a:rPr lang="en-US" sz="11125">
                <a:solidFill>
                  <a:srgbClr val="E3613D"/>
                </a:solidFill>
                <a:latin typeface="Cy Grotesk Key Bold"/>
                <a:ea typeface="Cy Grotesk Key Bold"/>
                <a:cs typeface="Cy Grotesk Key Bold"/>
                <a:sym typeface="Cy Grotesk Key Bold"/>
              </a:rPr>
              <a:t>Introduction</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32199" y="2971092"/>
            <a:ext cx="10433938" cy="6082694"/>
            <a:chOff x="0" y="0"/>
            <a:chExt cx="1621469" cy="945271"/>
          </a:xfrm>
        </p:grpSpPr>
        <p:sp>
          <p:nvSpPr>
            <p:cNvPr name="Freeform 4" id="4"/>
            <p:cNvSpPr/>
            <p:nvPr/>
          </p:nvSpPr>
          <p:spPr>
            <a:xfrm flipH="false" flipV="false" rot="0">
              <a:off x="0" y="0"/>
              <a:ext cx="1621469" cy="945271"/>
            </a:xfrm>
            <a:custGeom>
              <a:avLst/>
              <a:gdLst/>
              <a:ahLst/>
              <a:cxnLst/>
              <a:rect r="r" b="b" t="t" l="l"/>
              <a:pathLst>
                <a:path h="945271" w="1621469">
                  <a:moveTo>
                    <a:pt x="37842" y="0"/>
                  </a:moveTo>
                  <a:lnTo>
                    <a:pt x="1583628" y="0"/>
                  </a:lnTo>
                  <a:cubicBezTo>
                    <a:pt x="1593664" y="0"/>
                    <a:pt x="1603289" y="3987"/>
                    <a:pt x="1610386" y="11084"/>
                  </a:cubicBezTo>
                  <a:cubicBezTo>
                    <a:pt x="1617482" y="18180"/>
                    <a:pt x="1621469" y="27805"/>
                    <a:pt x="1621469" y="37842"/>
                  </a:cubicBezTo>
                  <a:lnTo>
                    <a:pt x="1621469" y="907430"/>
                  </a:lnTo>
                  <a:cubicBezTo>
                    <a:pt x="1621469" y="917466"/>
                    <a:pt x="1617482" y="927091"/>
                    <a:pt x="1610386" y="934188"/>
                  </a:cubicBezTo>
                  <a:cubicBezTo>
                    <a:pt x="1603289" y="941285"/>
                    <a:pt x="1593664" y="945271"/>
                    <a:pt x="1583628" y="945271"/>
                  </a:cubicBezTo>
                  <a:lnTo>
                    <a:pt x="37842" y="945271"/>
                  </a:lnTo>
                  <a:cubicBezTo>
                    <a:pt x="27805" y="945271"/>
                    <a:pt x="18180" y="941285"/>
                    <a:pt x="11084" y="934188"/>
                  </a:cubicBezTo>
                  <a:cubicBezTo>
                    <a:pt x="3987" y="927091"/>
                    <a:pt x="0" y="917466"/>
                    <a:pt x="0" y="907430"/>
                  </a:cubicBezTo>
                  <a:lnTo>
                    <a:pt x="0" y="37842"/>
                  </a:lnTo>
                  <a:cubicBezTo>
                    <a:pt x="0" y="27805"/>
                    <a:pt x="3987" y="18180"/>
                    <a:pt x="11084" y="11084"/>
                  </a:cubicBezTo>
                  <a:cubicBezTo>
                    <a:pt x="18180" y="3987"/>
                    <a:pt x="27805" y="0"/>
                    <a:pt x="37842" y="0"/>
                  </a:cubicBezTo>
                  <a:close/>
                </a:path>
              </a:pathLst>
            </a:custGeom>
            <a:solidFill>
              <a:srgbClr val="FFFFFF"/>
            </a:solidFill>
            <a:ln w="28575" cap="rnd">
              <a:solidFill>
                <a:srgbClr val="000000"/>
              </a:solidFill>
              <a:prstDash val="solid"/>
              <a:round/>
            </a:ln>
          </p:spPr>
        </p:sp>
        <p:sp>
          <p:nvSpPr>
            <p:cNvPr name="TextBox 5" id="5"/>
            <p:cNvSpPr txBox="true"/>
            <p:nvPr/>
          </p:nvSpPr>
          <p:spPr>
            <a:xfrm>
              <a:off x="0" y="0"/>
              <a:ext cx="1621469" cy="945271"/>
            </a:xfrm>
            <a:prstGeom prst="rect">
              <a:avLst/>
            </a:prstGeom>
          </p:spPr>
          <p:txBody>
            <a:bodyPr anchor="ctr" rtlCol="false" tIns="50800" lIns="50800" bIns="50800" rIns="50800"/>
            <a:lstStyle/>
            <a:p>
              <a:pPr algn="ctr">
                <a:lnSpc>
                  <a:spcPts val="2851"/>
                </a:lnSpc>
              </a:pPr>
            </a:p>
          </p:txBody>
        </p:sp>
      </p:grpSp>
      <p:sp>
        <p:nvSpPr>
          <p:cNvPr name="Freeform 6" id="6"/>
          <p:cNvSpPr/>
          <p:nvPr/>
        </p:nvSpPr>
        <p:spPr>
          <a:xfrm flipH="false" flipV="false" rot="0">
            <a:off x="12404404" y="3370910"/>
            <a:ext cx="4629931" cy="4427372"/>
          </a:xfrm>
          <a:custGeom>
            <a:avLst/>
            <a:gdLst/>
            <a:ahLst/>
            <a:cxnLst/>
            <a:rect r="r" b="b" t="t" l="l"/>
            <a:pathLst>
              <a:path h="4427372" w="4629931">
                <a:moveTo>
                  <a:pt x="0" y="0"/>
                </a:moveTo>
                <a:lnTo>
                  <a:pt x="4629931" y="0"/>
                </a:lnTo>
                <a:lnTo>
                  <a:pt x="4629931" y="4427372"/>
                </a:lnTo>
                <a:lnTo>
                  <a:pt x="0" y="4427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3505511"/>
            <a:ext cx="10028916" cy="5227379"/>
          </a:xfrm>
          <a:prstGeom prst="rect">
            <a:avLst/>
          </a:prstGeom>
        </p:spPr>
        <p:txBody>
          <a:bodyPr anchor="t" rtlCol="false" tIns="0" lIns="0" bIns="0" rIns="0">
            <a:spAutoFit/>
          </a:bodyPr>
          <a:lstStyle/>
          <a:p>
            <a:pPr algn="l" marL="1068200" indent="-534100" lvl="1">
              <a:lnSpc>
                <a:spcPts val="6926"/>
              </a:lnSpc>
              <a:buFont typeface="Arial"/>
              <a:buChar char="•"/>
            </a:pPr>
            <a:r>
              <a:rPr lang="en-US" sz="4947">
                <a:solidFill>
                  <a:srgbClr val="000000"/>
                </a:solidFill>
                <a:latin typeface="TT Hoves"/>
                <a:ea typeface="TT Hoves"/>
                <a:cs typeface="TT Hoves"/>
                <a:sym typeface="TT Hoves"/>
              </a:rPr>
              <a:t>Growing Content creators who need brand deals to take their channel to the next level.</a:t>
            </a:r>
          </a:p>
          <a:p>
            <a:pPr algn="l" marL="1068200" indent="-534100" lvl="1">
              <a:lnSpc>
                <a:spcPts val="6926"/>
              </a:lnSpc>
              <a:buFont typeface="Arial"/>
              <a:buChar char="•"/>
            </a:pPr>
            <a:r>
              <a:rPr lang="en-US" sz="4947">
                <a:solidFill>
                  <a:srgbClr val="000000"/>
                </a:solidFill>
                <a:latin typeface="TT Hoves"/>
                <a:ea typeface="TT Hoves"/>
                <a:cs typeface="TT Hoves"/>
                <a:sym typeface="TT Hoves"/>
              </a:rPr>
              <a:t>Companies who want to do better advertise to relevant audiences.</a:t>
            </a:r>
          </a:p>
        </p:txBody>
      </p:sp>
      <p:sp>
        <p:nvSpPr>
          <p:cNvPr name="TextBox 8" id="8"/>
          <p:cNvSpPr txBox="true"/>
          <p:nvPr/>
        </p:nvSpPr>
        <p:spPr>
          <a:xfrm rot="0">
            <a:off x="2537222" y="273543"/>
            <a:ext cx="13213555" cy="3372444"/>
          </a:xfrm>
          <a:prstGeom prst="rect">
            <a:avLst/>
          </a:prstGeom>
        </p:spPr>
        <p:txBody>
          <a:bodyPr anchor="t" rtlCol="false" tIns="0" lIns="0" bIns="0" rIns="0">
            <a:spAutoFit/>
          </a:bodyPr>
          <a:lstStyle/>
          <a:p>
            <a:pPr algn="l">
              <a:lnSpc>
                <a:spcPts val="13351"/>
              </a:lnSpc>
            </a:pPr>
            <a:r>
              <a:rPr lang="en-US" sz="11125">
                <a:solidFill>
                  <a:srgbClr val="E3613D"/>
                </a:solidFill>
                <a:latin typeface="Cy Grotesk Key Bold"/>
                <a:ea typeface="Cy Grotesk Key Bold"/>
                <a:cs typeface="Cy Grotesk Key Bold"/>
                <a:sym typeface="Cy Grotesk Key Bold"/>
              </a:rPr>
              <a:t>Target audience </a:t>
            </a:r>
          </a:p>
          <a:p>
            <a:pPr algn="l">
              <a:lnSpc>
                <a:spcPts val="13351"/>
              </a:lnSpc>
            </a:pP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78543" y="2648026"/>
            <a:ext cx="17187755" cy="7727117"/>
          </a:xfrm>
          <a:prstGeom prst="rect">
            <a:avLst/>
          </a:prstGeom>
        </p:spPr>
        <p:txBody>
          <a:bodyPr anchor="t" rtlCol="false" tIns="0" lIns="0" bIns="0" rIns="0">
            <a:spAutoFit/>
          </a:bodyPr>
          <a:lstStyle/>
          <a:p>
            <a:pPr algn="l">
              <a:lnSpc>
                <a:spcPts val="4420"/>
              </a:lnSpc>
            </a:pPr>
            <a:r>
              <a:rPr lang="en-US" sz="3157">
                <a:solidFill>
                  <a:srgbClr val="000000"/>
                </a:solidFill>
                <a:latin typeface="TT Hoves"/>
                <a:ea typeface="TT Hoves"/>
                <a:cs typeface="TT Hoves"/>
                <a:sym typeface="TT Hoves"/>
              </a:rPr>
              <a:t>Feasibility:</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 CreatorLink's tech stack will integrate seamlessly with major social media platforms and payment systems. </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 CreatorLink will use algorithms to match creators with advertisers based on audience demographics, content niche, and engagement metrics. </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 The platform will offer in-depth analytics to track campaign performance and provide recommendations for data-driven decisions.</a:t>
            </a:r>
          </a:p>
          <a:p>
            <a:pPr algn="l">
              <a:lnSpc>
                <a:spcPts val="4420"/>
              </a:lnSpc>
            </a:pPr>
            <a:r>
              <a:rPr lang="en-US" sz="3157">
                <a:solidFill>
                  <a:srgbClr val="000000"/>
                </a:solidFill>
                <a:latin typeface="TT Hoves"/>
                <a:ea typeface="TT Hoves"/>
                <a:cs typeface="TT Hoves"/>
                <a:sym typeface="TT Hoves"/>
              </a:rPr>
              <a:t>Scalability:</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Cloud-Based Infrastructure: We will use cloud-based services to handle increasing user loads and transaction volumes for seamless scaling.</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Streamlined </a:t>
            </a:r>
            <a:r>
              <a:rPr lang="en-US" sz="3157">
                <a:solidFill>
                  <a:srgbClr val="000000"/>
                </a:solidFill>
                <a:latin typeface="TT Hoves"/>
                <a:ea typeface="TT Hoves"/>
                <a:cs typeface="TT Hoves"/>
                <a:sym typeface="TT Hoves"/>
              </a:rPr>
              <a:t>Systems: We will employ automated processes for user onboarding, campaign management, and analytics to ensure appropriate scaling keeping in mind performance or user experience.</a:t>
            </a:r>
          </a:p>
          <a:p>
            <a:pPr algn="ctr">
              <a:lnSpc>
                <a:spcPts val="4420"/>
              </a:lnSpc>
            </a:pPr>
          </a:p>
        </p:txBody>
      </p:sp>
      <p:sp>
        <p:nvSpPr>
          <p:cNvPr name="Freeform 4" id="4"/>
          <p:cNvSpPr/>
          <p:nvPr/>
        </p:nvSpPr>
        <p:spPr>
          <a:xfrm flipH="false" flipV="false" rot="0">
            <a:off x="1519533" y="374293"/>
            <a:ext cx="1770062" cy="1895648"/>
          </a:xfrm>
          <a:custGeom>
            <a:avLst/>
            <a:gdLst/>
            <a:ahLst/>
            <a:cxnLst/>
            <a:rect r="r" b="b" t="t" l="l"/>
            <a:pathLst>
              <a:path h="1895648" w="1770062">
                <a:moveTo>
                  <a:pt x="0" y="0"/>
                </a:moveTo>
                <a:lnTo>
                  <a:pt x="1770061" y="0"/>
                </a:lnTo>
                <a:lnTo>
                  <a:pt x="1770061" y="1895648"/>
                </a:lnTo>
                <a:lnTo>
                  <a:pt x="0" y="1895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791548" y="788717"/>
            <a:ext cx="12688589" cy="1066800"/>
          </a:xfrm>
          <a:prstGeom prst="rect">
            <a:avLst/>
          </a:prstGeom>
        </p:spPr>
        <p:txBody>
          <a:bodyPr anchor="t" rtlCol="false" tIns="0" lIns="0" bIns="0" rIns="0">
            <a:spAutoFit/>
          </a:bodyPr>
          <a:lstStyle/>
          <a:p>
            <a:pPr algn="ctr" marL="0" indent="0" lvl="0">
              <a:lnSpc>
                <a:spcPts val="8455"/>
              </a:lnSpc>
              <a:spcBef>
                <a:spcPct val="0"/>
              </a:spcBef>
            </a:pPr>
            <a:r>
              <a:rPr lang="en-US" sz="7046">
                <a:solidFill>
                  <a:srgbClr val="E3613D"/>
                </a:solidFill>
                <a:latin typeface="Cy Grotesk Key Bold"/>
                <a:ea typeface="Cy Grotesk Key Bold"/>
                <a:cs typeface="Cy Grotesk Key Bold"/>
                <a:sym typeface="Cy Grotesk Key Bold"/>
              </a:rPr>
              <a:t>Feasibility and Scalability</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78543" y="2648026"/>
            <a:ext cx="17187755" cy="6619041"/>
          </a:xfrm>
          <a:prstGeom prst="rect">
            <a:avLst/>
          </a:prstGeom>
        </p:spPr>
        <p:txBody>
          <a:bodyPr anchor="t" rtlCol="false" tIns="0" lIns="0" bIns="0" rIns="0">
            <a:spAutoFit/>
          </a:bodyPr>
          <a:lstStyle/>
          <a:p>
            <a:pPr algn="l" marL="681774" indent="-340887" lvl="1">
              <a:lnSpc>
                <a:spcPts val="4420"/>
              </a:lnSpc>
              <a:buFont typeface="Arial"/>
              <a:buChar char="•"/>
            </a:pPr>
            <a:r>
              <a:rPr lang="en-US" sz="3157">
                <a:solidFill>
                  <a:srgbClr val="000000"/>
                </a:solidFill>
                <a:latin typeface="TT Hoves"/>
                <a:ea typeface="TT Hoves"/>
                <a:cs typeface="TT Hoves"/>
                <a:sym typeface="TT Hoves"/>
              </a:rPr>
              <a:t>Brands who want to advertise sign up for an account with a recurring subscription.</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Through a tier-based system, the brands are then able to pick and choose packages that sort creators into categories and specifics such as number of platforms, type of content and overall success rates.</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The platform implements a scalable approach which takes into consideration the company’s budget, campaign size, runtime as well as number of sponsored segments.</a:t>
            </a:r>
          </a:p>
          <a:p>
            <a:pPr algn="l" marL="681774" indent="-340887" lvl="1">
              <a:lnSpc>
                <a:spcPts val="4420"/>
              </a:lnSpc>
              <a:buFont typeface="Arial"/>
              <a:buChar char="•"/>
            </a:pPr>
            <a:r>
              <a:rPr lang="en-US" sz="3157">
                <a:solidFill>
                  <a:srgbClr val="000000"/>
                </a:solidFill>
                <a:latin typeface="TT Hoves"/>
                <a:ea typeface="TT Hoves"/>
                <a:cs typeface="TT Hoves"/>
                <a:sym typeface="TT Hoves"/>
              </a:rPr>
              <a:t>The brand pays for the sponsorship package, wherein the platform takes a small cut of the total, with the rest going towards the creator. This proportion favors the majority towards the creators to ensure client trust as well as the platform’s longevity.</a:t>
            </a:r>
          </a:p>
          <a:p>
            <a:pPr algn="ctr">
              <a:lnSpc>
                <a:spcPts val="4420"/>
              </a:lnSpc>
            </a:pPr>
            <a:r>
              <a:rPr lang="en-US" sz="3157">
                <a:solidFill>
                  <a:srgbClr val="000000"/>
                </a:solidFill>
                <a:latin typeface="TT Hoves Bold"/>
                <a:ea typeface="TT Hoves Bold"/>
                <a:cs typeface="TT Hoves Bold"/>
                <a:sym typeface="TT Hoves Bold"/>
              </a:rPr>
              <a:t>This ensures that the platform is financially feasible in the long run and remains accessible to up-and-coming brands as well as growing creators, helping establish a solid consumer base in the long run.</a:t>
            </a:r>
          </a:p>
        </p:txBody>
      </p:sp>
      <p:sp>
        <p:nvSpPr>
          <p:cNvPr name="Freeform 4" id="4"/>
          <p:cNvSpPr/>
          <p:nvPr/>
        </p:nvSpPr>
        <p:spPr>
          <a:xfrm flipH="false" flipV="false" rot="0">
            <a:off x="3084489" y="587434"/>
            <a:ext cx="1288534" cy="1288534"/>
          </a:xfrm>
          <a:custGeom>
            <a:avLst/>
            <a:gdLst/>
            <a:ahLst/>
            <a:cxnLst/>
            <a:rect r="r" b="b" t="t" l="l"/>
            <a:pathLst>
              <a:path h="1288534" w="1288534">
                <a:moveTo>
                  <a:pt x="0" y="0"/>
                </a:moveTo>
                <a:lnTo>
                  <a:pt x="1288534" y="0"/>
                </a:lnTo>
                <a:lnTo>
                  <a:pt x="1288534" y="1288534"/>
                </a:lnTo>
                <a:lnTo>
                  <a:pt x="0" y="1288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728756" y="698301"/>
            <a:ext cx="10070814" cy="1066800"/>
          </a:xfrm>
          <a:prstGeom prst="rect">
            <a:avLst/>
          </a:prstGeom>
        </p:spPr>
        <p:txBody>
          <a:bodyPr anchor="t" rtlCol="false" tIns="0" lIns="0" bIns="0" rIns="0">
            <a:spAutoFit/>
          </a:bodyPr>
          <a:lstStyle/>
          <a:p>
            <a:pPr algn="ctr" marL="0" indent="0" lvl="0">
              <a:lnSpc>
                <a:spcPts val="8455"/>
              </a:lnSpc>
              <a:spcBef>
                <a:spcPct val="0"/>
              </a:spcBef>
            </a:pPr>
            <a:r>
              <a:rPr lang="en-US" sz="7046">
                <a:solidFill>
                  <a:srgbClr val="E3613D"/>
                </a:solidFill>
                <a:latin typeface="Cy Grotesk Key Bold"/>
                <a:ea typeface="Cy Grotesk Key Bold"/>
                <a:cs typeface="Cy Grotesk Key Bold"/>
                <a:sym typeface="Cy Grotesk Key Bold"/>
              </a:rPr>
              <a:t>Business Model</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0122" y="2563059"/>
            <a:ext cx="17187755" cy="7723941"/>
          </a:xfrm>
          <a:prstGeom prst="rect">
            <a:avLst/>
          </a:prstGeom>
        </p:spPr>
        <p:txBody>
          <a:bodyPr anchor="t" rtlCol="false" tIns="0" lIns="0" bIns="0" rIns="0">
            <a:spAutoFit/>
          </a:bodyPr>
          <a:lstStyle/>
          <a:p>
            <a:pPr algn="l">
              <a:lnSpc>
                <a:spcPts val="4420"/>
              </a:lnSpc>
            </a:pPr>
            <a:r>
              <a:rPr lang="en-US" sz="3157">
                <a:solidFill>
                  <a:srgbClr val="000000"/>
                </a:solidFill>
                <a:latin typeface="TT Hoves"/>
                <a:ea typeface="TT Hoves"/>
                <a:cs typeface="TT Hoves"/>
                <a:sym typeface="TT Hoves"/>
              </a:rPr>
              <a:t>Creators who have shown consistent growth are offered access to exclusive opportunities through </a:t>
            </a:r>
            <a:r>
              <a:rPr lang="en-US" sz="3157">
                <a:solidFill>
                  <a:srgbClr val="000000"/>
                </a:solidFill>
                <a:latin typeface="TT Hoves Bold"/>
                <a:ea typeface="TT Hoves Bold"/>
                <a:cs typeface="TT Hoves Bold"/>
                <a:sym typeface="TT Hoves Bold"/>
              </a:rPr>
              <a:t>LinkPro.</a:t>
            </a:r>
          </a:p>
          <a:p>
            <a:pPr algn="l">
              <a:lnSpc>
                <a:spcPts val="4420"/>
              </a:lnSpc>
            </a:pPr>
            <a:r>
              <a:rPr lang="en-US" sz="3157">
                <a:solidFill>
                  <a:srgbClr val="000000"/>
                </a:solidFill>
                <a:latin typeface="TT Hoves"/>
                <a:ea typeface="TT Hoves"/>
                <a:cs typeface="TT Hoves"/>
                <a:sym typeface="TT Hoves"/>
              </a:rPr>
              <a:t>With LinkPro, the creators gain access to more features-</a:t>
            </a:r>
          </a:p>
          <a:p>
            <a:pPr algn="l" marL="681774" indent="-340887" lvl="1">
              <a:lnSpc>
                <a:spcPts val="4420"/>
              </a:lnSpc>
              <a:buFont typeface="Arial"/>
              <a:buChar char="•"/>
            </a:pPr>
            <a:r>
              <a:rPr lang="en-US" sz="3157">
                <a:solidFill>
                  <a:srgbClr val="000000"/>
                </a:solidFill>
                <a:latin typeface="TT Hoves Bold"/>
                <a:ea typeface="TT Hoves Bold"/>
                <a:cs typeface="TT Hoves Bold"/>
                <a:sym typeface="TT Hoves Bold"/>
              </a:rPr>
              <a:t>First priority membership</a:t>
            </a:r>
            <a:r>
              <a:rPr lang="en-US" sz="3157">
                <a:solidFill>
                  <a:srgbClr val="000000"/>
                </a:solidFill>
                <a:latin typeface="TT Hoves"/>
                <a:ea typeface="TT Hoves"/>
                <a:cs typeface="TT Hoves"/>
                <a:sym typeface="TT Hoves"/>
              </a:rPr>
              <a:t>: Priority access to high-value sponsorship opportunities and exclusive brand partnerships.</a:t>
            </a:r>
          </a:p>
          <a:p>
            <a:pPr algn="l" marL="681774" indent="-340887" lvl="1">
              <a:lnSpc>
                <a:spcPts val="4420"/>
              </a:lnSpc>
              <a:buFont typeface="Arial"/>
              <a:buChar char="•"/>
            </a:pPr>
            <a:r>
              <a:rPr lang="en-US" sz="3157">
                <a:solidFill>
                  <a:srgbClr val="000000"/>
                </a:solidFill>
                <a:latin typeface="TT Hoves Bold"/>
                <a:ea typeface="TT Hoves Bold"/>
                <a:cs typeface="TT Hoves Bold"/>
                <a:sym typeface="TT Hoves Bold"/>
              </a:rPr>
              <a:t>More favorable revenue split</a:t>
            </a:r>
            <a:r>
              <a:rPr lang="en-US" sz="3157">
                <a:solidFill>
                  <a:srgbClr val="000000"/>
                </a:solidFill>
                <a:latin typeface="TT Hoves"/>
                <a:ea typeface="TT Hoves"/>
                <a:cs typeface="TT Hoves"/>
                <a:sym typeface="TT Hoves"/>
              </a:rPr>
              <a:t>: With LinkPro, creators are offered higher profit splits</a:t>
            </a:r>
          </a:p>
          <a:p>
            <a:pPr algn="l" marL="681774" indent="-340887" lvl="1">
              <a:lnSpc>
                <a:spcPts val="4420"/>
              </a:lnSpc>
              <a:buFont typeface="Arial"/>
              <a:buChar char="•"/>
            </a:pPr>
            <a:r>
              <a:rPr lang="en-US" sz="3157">
                <a:solidFill>
                  <a:srgbClr val="000000"/>
                </a:solidFill>
                <a:latin typeface="TT Hoves Bold"/>
                <a:ea typeface="TT Hoves Bold"/>
                <a:cs typeface="TT Hoves Bold"/>
                <a:sym typeface="TT Hoves Bold"/>
              </a:rPr>
              <a:t>Milestone Payments</a:t>
            </a:r>
            <a:r>
              <a:rPr lang="en-US" sz="3157">
                <a:solidFill>
                  <a:srgbClr val="000000"/>
                </a:solidFill>
                <a:latin typeface="TT Hoves"/>
                <a:ea typeface="TT Hoves"/>
                <a:cs typeface="TT Hoves"/>
                <a:sym typeface="TT Hoves"/>
              </a:rPr>
              <a:t>: When specific performance milestones are met, such as driving 1,000 purchase orders or achieving a set number of clicks, sign-ups, bonuses are offered to creators, further incentivizing performance. </a:t>
            </a:r>
          </a:p>
          <a:p>
            <a:pPr algn="l" marL="681774" indent="-340887" lvl="1">
              <a:lnSpc>
                <a:spcPts val="4420"/>
              </a:lnSpc>
              <a:buFont typeface="Arial"/>
              <a:buChar char="•"/>
            </a:pPr>
            <a:r>
              <a:rPr lang="en-US" sz="3157">
                <a:solidFill>
                  <a:srgbClr val="000000"/>
                </a:solidFill>
                <a:latin typeface="TT Hoves Bold"/>
                <a:ea typeface="TT Hoves Bold"/>
                <a:cs typeface="TT Hoves Bold"/>
                <a:sym typeface="TT Hoves Bold"/>
              </a:rPr>
              <a:t>Tiered Goals</a:t>
            </a:r>
            <a:r>
              <a:rPr lang="en-US" sz="3157">
                <a:solidFill>
                  <a:srgbClr val="000000"/>
                </a:solidFill>
                <a:latin typeface="TT Hoves"/>
                <a:ea typeface="TT Hoves"/>
                <a:cs typeface="TT Hoves"/>
                <a:sym typeface="TT Hoves"/>
              </a:rPr>
              <a:t>: Multiple tiers of milestone goals (e.g., 500 orders, 1,000 orders, 2,000 orders), with incremental payments or bonuses for each tier reached, encouraging creators to exceed baseline targets.</a:t>
            </a:r>
          </a:p>
          <a:p>
            <a:pPr algn="l">
              <a:lnSpc>
                <a:spcPts val="4420"/>
              </a:lnSpc>
            </a:pPr>
          </a:p>
          <a:p>
            <a:pPr algn="l">
              <a:lnSpc>
                <a:spcPts val="4420"/>
              </a:lnSpc>
            </a:pPr>
          </a:p>
        </p:txBody>
      </p:sp>
      <p:grpSp>
        <p:nvGrpSpPr>
          <p:cNvPr name="Group 4" id="4"/>
          <p:cNvGrpSpPr/>
          <p:nvPr/>
        </p:nvGrpSpPr>
        <p:grpSpPr>
          <a:xfrm rot="0">
            <a:off x="6064875" y="541992"/>
            <a:ext cx="6158250" cy="1391678"/>
            <a:chOff x="0" y="0"/>
            <a:chExt cx="8211000" cy="1855571"/>
          </a:xfrm>
        </p:grpSpPr>
        <p:sp>
          <p:nvSpPr>
            <p:cNvPr name="Freeform 5" id="5"/>
            <p:cNvSpPr/>
            <p:nvPr/>
          </p:nvSpPr>
          <p:spPr>
            <a:xfrm flipH="false" flipV="false" rot="0">
              <a:off x="0" y="0"/>
              <a:ext cx="2142073" cy="1855571"/>
            </a:xfrm>
            <a:custGeom>
              <a:avLst/>
              <a:gdLst/>
              <a:ahLst/>
              <a:cxnLst/>
              <a:rect r="r" b="b" t="t" l="l"/>
              <a:pathLst>
                <a:path h="1855571" w="2142073">
                  <a:moveTo>
                    <a:pt x="0" y="0"/>
                  </a:moveTo>
                  <a:lnTo>
                    <a:pt x="2142073" y="0"/>
                  </a:lnTo>
                  <a:lnTo>
                    <a:pt x="2142073" y="1855571"/>
                  </a:lnTo>
                  <a:lnTo>
                    <a:pt x="0" y="1855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90374" y="127064"/>
              <a:ext cx="5520626" cy="1591917"/>
            </a:xfrm>
            <a:prstGeom prst="rect">
              <a:avLst/>
            </a:prstGeom>
          </p:spPr>
          <p:txBody>
            <a:bodyPr anchor="t" rtlCol="false" tIns="0" lIns="0" bIns="0" rIns="0">
              <a:spAutoFit/>
            </a:bodyPr>
            <a:lstStyle/>
            <a:p>
              <a:pPr algn="l" marL="0" indent="0" lvl="0">
                <a:lnSpc>
                  <a:spcPts val="9406"/>
                </a:lnSpc>
                <a:spcBef>
                  <a:spcPct val="0"/>
                </a:spcBef>
              </a:pPr>
              <a:r>
                <a:rPr lang="en-US" sz="7838">
                  <a:solidFill>
                    <a:srgbClr val="E3613D"/>
                  </a:solidFill>
                  <a:latin typeface="Cy Grotesk Key Bold"/>
                  <a:ea typeface="Cy Grotesk Key Bold"/>
                  <a:cs typeface="Cy Grotesk Key Bold"/>
                  <a:sym typeface="Cy Grotesk Key Bold"/>
                </a:rPr>
                <a:t>LinkPro</a:t>
              </a:r>
            </a:p>
          </p:txBody>
        </p:sp>
      </p:gr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0" y="4267797"/>
            <a:ext cx="18288000" cy="3040380"/>
          </a:xfrm>
          <a:custGeom>
            <a:avLst/>
            <a:gdLst/>
            <a:ahLst/>
            <a:cxnLst/>
            <a:rect r="r" b="b" t="t" l="l"/>
            <a:pathLst>
              <a:path h="3040380" w="18288000">
                <a:moveTo>
                  <a:pt x="0" y="0"/>
                </a:moveTo>
                <a:lnTo>
                  <a:pt x="18288000" y="0"/>
                </a:lnTo>
                <a:lnTo>
                  <a:pt x="18288000" y="3040380"/>
                </a:lnTo>
                <a:lnTo>
                  <a:pt x="0" y="3040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00344" y="4489254"/>
            <a:ext cx="2597468" cy="2597467"/>
          </a:xfrm>
          <a:custGeom>
            <a:avLst/>
            <a:gdLst/>
            <a:ahLst/>
            <a:cxnLst/>
            <a:rect r="r" b="b" t="t" l="l"/>
            <a:pathLst>
              <a:path h="2597467" w="2597468">
                <a:moveTo>
                  <a:pt x="0" y="0"/>
                </a:moveTo>
                <a:lnTo>
                  <a:pt x="2597468" y="0"/>
                </a:lnTo>
                <a:lnTo>
                  <a:pt x="2597468"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1748017" y="4431105"/>
            <a:ext cx="2597320" cy="2597320"/>
          </a:xfrm>
          <a:custGeom>
            <a:avLst/>
            <a:gdLst/>
            <a:ahLst/>
            <a:cxnLst/>
            <a:rect r="r" b="b" t="t" l="l"/>
            <a:pathLst>
              <a:path h="2597320" w="2597320">
                <a:moveTo>
                  <a:pt x="0" y="0"/>
                </a:moveTo>
                <a:lnTo>
                  <a:pt x="2597319" y="0"/>
                </a:lnTo>
                <a:lnTo>
                  <a:pt x="2597319"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000754" y="4489254"/>
            <a:ext cx="2597467" cy="2597467"/>
          </a:xfrm>
          <a:custGeom>
            <a:avLst/>
            <a:gdLst/>
            <a:ahLst/>
            <a:cxnLst/>
            <a:rect r="r" b="b" t="t" l="l"/>
            <a:pathLst>
              <a:path h="2597467" w="2597467">
                <a:moveTo>
                  <a:pt x="0" y="0"/>
                </a:moveTo>
                <a:lnTo>
                  <a:pt x="2597467" y="0"/>
                </a:lnTo>
                <a:lnTo>
                  <a:pt x="2597467"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150549" y="4489254"/>
            <a:ext cx="2597467" cy="2597467"/>
          </a:xfrm>
          <a:custGeom>
            <a:avLst/>
            <a:gdLst/>
            <a:ahLst/>
            <a:cxnLst/>
            <a:rect r="r" b="b" t="t" l="l"/>
            <a:pathLst>
              <a:path h="2597467" w="2597467">
                <a:moveTo>
                  <a:pt x="0" y="0"/>
                </a:moveTo>
                <a:lnTo>
                  <a:pt x="2597468" y="0"/>
                </a:lnTo>
                <a:lnTo>
                  <a:pt x="2597468" y="2597467"/>
                </a:lnTo>
                <a:lnTo>
                  <a:pt x="0" y="259746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448426" y="4431105"/>
            <a:ext cx="2597320" cy="2597320"/>
          </a:xfrm>
          <a:custGeom>
            <a:avLst/>
            <a:gdLst/>
            <a:ahLst/>
            <a:cxnLst/>
            <a:rect r="r" b="b" t="t" l="l"/>
            <a:pathLst>
              <a:path h="2597320" w="2597320">
                <a:moveTo>
                  <a:pt x="0" y="0"/>
                </a:moveTo>
                <a:lnTo>
                  <a:pt x="2597320" y="0"/>
                </a:lnTo>
                <a:lnTo>
                  <a:pt x="2597320"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598221" y="4431105"/>
            <a:ext cx="2597320" cy="2597320"/>
          </a:xfrm>
          <a:custGeom>
            <a:avLst/>
            <a:gdLst/>
            <a:ahLst/>
            <a:cxnLst/>
            <a:rect r="r" b="b" t="t" l="l"/>
            <a:pathLst>
              <a:path h="2597320" w="2597320">
                <a:moveTo>
                  <a:pt x="0" y="0"/>
                </a:moveTo>
                <a:lnTo>
                  <a:pt x="2597320" y="0"/>
                </a:lnTo>
                <a:lnTo>
                  <a:pt x="2597320" y="2597320"/>
                </a:lnTo>
                <a:lnTo>
                  <a:pt x="0" y="259732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4483896" y="4937878"/>
            <a:ext cx="1613016" cy="16130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CF9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2" id="12"/>
          <p:cNvGrpSpPr/>
          <p:nvPr/>
        </p:nvGrpSpPr>
        <p:grpSpPr>
          <a:xfrm rot="0">
            <a:off x="1910583" y="4937878"/>
            <a:ext cx="1613016" cy="16130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DD53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5" id="15"/>
          <p:cNvGrpSpPr/>
          <p:nvPr/>
        </p:nvGrpSpPr>
        <p:grpSpPr>
          <a:xfrm rot="0">
            <a:off x="7057209" y="4937878"/>
            <a:ext cx="1613016" cy="16130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C6D1"/>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18" id="18"/>
          <p:cNvGrpSpPr/>
          <p:nvPr/>
        </p:nvGrpSpPr>
        <p:grpSpPr>
          <a:xfrm rot="0">
            <a:off x="9630521" y="4937878"/>
            <a:ext cx="1613016" cy="16130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9DE7"/>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21" id="21"/>
          <p:cNvGrpSpPr/>
          <p:nvPr/>
        </p:nvGrpSpPr>
        <p:grpSpPr>
          <a:xfrm rot="0">
            <a:off x="12203834" y="4937878"/>
            <a:ext cx="1613016" cy="161301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5A7"/>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grpSp>
        <p:nvGrpSpPr>
          <p:cNvPr name="Group 24" id="24"/>
          <p:cNvGrpSpPr/>
          <p:nvPr/>
        </p:nvGrpSpPr>
        <p:grpSpPr>
          <a:xfrm rot="0">
            <a:off x="14777147" y="4937878"/>
            <a:ext cx="1613016" cy="161301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67C4"/>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400">
                  <a:solidFill>
                    <a:srgbClr val="FFFFFF"/>
                  </a:solidFill>
                  <a:latin typeface="Inter"/>
                  <a:ea typeface="Inter"/>
                  <a:cs typeface="Inter"/>
                  <a:sym typeface="Inter"/>
                </a:rPr>
                <a:t> </a:t>
              </a:r>
            </a:p>
          </p:txBody>
        </p:sp>
      </p:grpSp>
      <p:sp>
        <p:nvSpPr>
          <p:cNvPr name="Freeform 27" id="27"/>
          <p:cNvSpPr/>
          <p:nvPr/>
        </p:nvSpPr>
        <p:spPr>
          <a:xfrm flipH="false" flipV="false" rot="0">
            <a:off x="2416740" y="5324323"/>
            <a:ext cx="762231" cy="810884"/>
          </a:xfrm>
          <a:custGeom>
            <a:avLst/>
            <a:gdLst/>
            <a:ahLst/>
            <a:cxnLst/>
            <a:rect r="r" b="b" t="t" l="l"/>
            <a:pathLst>
              <a:path h="810884" w="762231">
                <a:moveTo>
                  <a:pt x="0" y="0"/>
                </a:moveTo>
                <a:lnTo>
                  <a:pt x="762231" y="0"/>
                </a:lnTo>
                <a:lnTo>
                  <a:pt x="762231" y="810884"/>
                </a:lnTo>
                <a:lnTo>
                  <a:pt x="0" y="8108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0014691" y="5319017"/>
            <a:ext cx="905311" cy="896258"/>
          </a:xfrm>
          <a:custGeom>
            <a:avLst/>
            <a:gdLst/>
            <a:ahLst/>
            <a:cxnLst/>
            <a:rect r="r" b="b" t="t" l="l"/>
            <a:pathLst>
              <a:path h="896258" w="905311">
                <a:moveTo>
                  <a:pt x="0" y="0"/>
                </a:moveTo>
                <a:lnTo>
                  <a:pt x="905312" y="0"/>
                </a:lnTo>
                <a:lnTo>
                  <a:pt x="905312" y="896258"/>
                </a:lnTo>
                <a:lnTo>
                  <a:pt x="0" y="8962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5302750" y="5314984"/>
            <a:ext cx="772531" cy="829563"/>
          </a:xfrm>
          <a:custGeom>
            <a:avLst/>
            <a:gdLst/>
            <a:ahLst/>
            <a:cxnLst/>
            <a:rect r="r" b="b" t="t" l="l"/>
            <a:pathLst>
              <a:path h="829563" w="772531">
                <a:moveTo>
                  <a:pt x="0" y="0"/>
                </a:moveTo>
                <a:lnTo>
                  <a:pt x="772531" y="0"/>
                </a:lnTo>
                <a:lnTo>
                  <a:pt x="772531" y="829563"/>
                </a:lnTo>
                <a:lnTo>
                  <a:pt x="0" y="8295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true" flipV="true" rot="0">
            <a:off x="-603562" y="-637271"/>
            <a:ext cx="1448644" cy="1466981"/>
          </a:xfrm>
          <a:custGeom>
            <a:avLst/>
            <a:gdLst/>
            <a:ahLst/>
            <a:cxnLst/>
            <a:rect r="r" b="b" t="t" l="l"/>
            <a:pathLst>
              <a:path h="1466981" w="1448644">
                <a:moveTo>
                  <a:pt x="1448644" y="1466981"/>
                </a:moveTo>
                <a:lnTo>
                  <a:pt x="0" y="1466981"/>
                </a:lnTo>
                <a:lnTo>
                  <a:pt x="0" y="0"/>
                </a:lnTo>
                <a:lnTo>
                  <a:pt x="1448644" y="0"/>
                </a:lnTo>
                <a:lnTo>
                  <a:pt x="1448644" y="1466981"/>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31" id="31"/>
          <p:cNvSpPr/>
          <p:nvPr/>
        </p:nvSpPr>
        <p:spPr>
          <a:xfrm flipH="false" flipV="true" rot="-457325">
            <a:off x="4974154" y="8536515"/>
            <a:ext cx="754189" cy="317702"/>
          </a:xfrm>
          <a:custGeom>
            <a:avLst/>
            <a:gdLst/>
            <a:ahLst/>
            <a:cxnLst/>
            <a:rect r="r" b="b" t="t" l="l"/>
            <a:pathLst>
              <a:path h="317702" w="754189">
                <a:moveTo>
                  <a:pt x="0" y="317702"/>
                </a:moveTo>
                <a:lnTo>
                  <a:pt x="754189" y="317702"/>
                </a:lnTo>
                <a:lnTo>
                  <a:pt x="754189" y="0"/>
                </a:lnTo>
                <a:lnTo>
                  <a:pt x="0" y="0"/>
                </a:lnTo>
                <a:lnTo>
                  <a:pt x="0" y="317702"/>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2" id="32"/>
          <p:cNvSpPr/>
          <p:nvPr/>
        </p:nvSpPr>
        <p:spPr>
          <a:xfrm flipH="false" flipV="true" rot="-457325">
            <a:off x="9996587" y="8536515"/>
            <a:ext cx="754189" cy="317702"/>
          </a:xfrm>
          <a:custGeom>
            <a:avLst/>
            <a:gdLst/>
            <a:ahLst/>
            <a:cxnLst/>
            <a:rect r="r" b="b" t="t" l="l"/>
            <a:pathLst>
              <a:path h="317702" w="754189">
                <a:moveTo>
                  <a:pt x="0" y="317702"/>
                </a:moveTo>
                <a:lnTo>
                  <a:pt x="754190" y="317702"/>
                </a:lnTo>
                <a:lnTo>
                  <a:pt x="754190" y="0"/>
                </a:lnTo>
                <a:lnTo>
                  <a:pt x="0" y="0"/>
                </a:lnTo>
                <a:lnTo>
                  <a:pt x="0" y="317702"/>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3" id="33"/>
          <p:cNvSpPr/>
          <p:nvPr/>
        </p:nvSpPr>
        <p:spPr>
          <a:xfrm flipH="false" flipV="false" rot="372715">
            <a:off x="7486622" y="3068269"/>
            <a:ext cx="754189" cy="317702"/>
          </a:xfrm>
          <a:custGeom>
            <a:avLst/>
            <a:gdLst/>
            <a:ahLst/>
            <a:cxnLst/>
            <a:rect r="r" b="b" t="t" l="l"/>
            <a:pathLst>
              <a:path h="317702" w="754189">
                <a:moveTo>
                  <a:pt x="0" y="0"/>
                </a:moveTo>
                <a:lnTo>
                  <a:pt x="754189" y="0"/>
                </a:lnTo>
                <a:lnTo>
                  <a:pt x="754189" y="317702"/>
                </a:lnTo>
                <a:lnTo>
                  <a:pt x="0" y="317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4" id="34"/>
          <p:cNvSpPr/>
          <p:nvPr/>
        </p:nvSpPr>
        <p:spPr>
          <a:xfrm flipH="false" flipV="false" rot="372715">
            <a:off x="12575955" y="3068269"/>
            <a:ext cx="754189" cy="317702"/>
          </a:xfrm>
          <a:custGeom>
            <a:avLst/>
            <a:gdLst/>
            <a:ahLst/>
            <a:cxnLst/>
            <a:rect r="r" b="b" t="t" l="l"/>
            <a:pathLst>
              <a:path h="317702" w="754189">
                <a:moveTo>
                  <a:pt x="0" y="0"/>
                </a:moveTo>
                <a:lnTo>
                  <a:pt x="754189" y="0"/>
                </a:lnTo>
                <a:lnTo>
                  <a:pt x="754189" y="317702"/>
                </a:lnTo>
                <a:lnTo>
                  <a:pt x="0" y="317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35" id="35"/>
          <p:cNvSpPr/>
          <p:nvPr/>
        </p:nvSpPr>
        <p:spPr>
          <a:xfrm flipH="false" flipV="false" rot="0">
            <a:off x="1245297" y="9876189"/>
            <a:ext cx="1892808" cy="4114800"/>
          </a:xfrm>
          <a:custGeom>
            <a:avLst/>
            <a:gdLst/>
            <a:ahLst/>
            <a:cxnLst/>
            <a:rect r="r" b="b" t="t" l="l"/>
            <a:pathLst>
              <a:path h="4114800" w="1892808">
                <a:moveTo>
                  <a:pt x="0" y="0"/>
                </a:moveTo>
                <a:lnTo>
                  <a:pt x="1892808" y="0"/>
                </a:lnTo>
                <a:lnTo>
                  <a:pt x="189280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6" id="36"/>
          <p:cNvSpPr/>
          <p:nvPr/>
        </p:nvSpPr>
        <p:spPr>
          <a:xfrm flipH="true" flipV="false" rot="0">
            <a:off x="65915" y="6144547"/>
            <a:ext cx="309122" cy="293666"/>
          </a:xfrm>
          <a:custGeom>
            <a:avLst/>
            <a:gdLst/>
            <a:ahLst/>
            <a:cxnLst/>
            <a:rect r="r" b="b" t="t" l="l"/>
            <a:pathLst>
              <a:path h="293666" w="309122">
                <a:moveTo>
                  <a:pt x="309122" y="0"/>
                </a:moveTo>
                <a:lnTo>
                  <a:pt x="0" y="0"/>
                </a:lnTo>
                <a:lnTo>
                  <a:pt x="0" y="293666"/>
                </a:lnTo>
                <a:lnTo>
                  <a:pt x="309122" y="293666"/>
                </a:lnTo>
                <a:lnTo>
                  <a:pt x="309122"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7" id="37"/>
          <p:cNvSpPr/>
          <p:nvPr/>
        </p:nvSpPr>
        <p:spPr>
          <a:xfrm flipH="true" flipV="false" rot="0">
            <a:off x="17804717" y="3765864"/>
            <a:ext cx="309122" cy="293666"/>
          </a:xfrm>
          <a:custGeom>
            <a:avLst/>
            <a:gdLst/>
            <a:ahLst/>
            <a:cxnLst/>
            <a:rect r="r" b="b" t="t" l="l"/>
            <a:pathLst>
              <a:path h="293666" w="309122">
                <a:moveTo>
                  <a:pt x="309122" y="0"/>
                </a:moveTo>
                <a:lnTo>
                  <a:pt x="0" y="0"/>
                </a:lnTo>
                <a:lnTo>
                  <a:pt x="0" y="293666"/>
                </a:lnTo>
                <a:lnTo>
                  <a:pt x="309122" y="293666"/>
                </a:lnTo>
                <a:lnTo>
                  <a:pt x="309122"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12459935" y="5414673"/>
            <a:ext cx="1173484" cy="746629"/>
          </a:xfrm>
          <a:custGeom>
            <a:avLst/>
            <a:gdLst/>
            <a:ahLst/>
            <a:cxnLst/>
            <a:rect r="r" b="b" t="t" l="l"/>
            <a:pathLst>
              <a:path h="746629" w="1173484">
                <a:moveTo>
                  <a:pt x="0" y="0"/>
                </a:moveTo>
                <a:lnTo>
                  <a:pt x="1173483" y="0"/>
                </a:lnTo>
                <a:lnTo>
                  <a:pt x="1173483" y="746629"/>
                </a:lnTo>
                <a:lnTo>
                  <a:pt x="0" y="7466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39" id="39"/>
          <p:cNvSpPr txBox="true"/>
          <p:nvPr/>
        </p:nvSpPr>
        <p:spPr>
          <a:xfrm rot="0">
            <a:off x="14167548" y="2128816"/>
            <a:ext cx="2863059"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Post Sponsorship Analytics </a:t>
            </a:r>
          </a:p>
        </p:txBody>
      </p:sp>
      <p:sp>
        <p:nvSpPr>
          <p:cNvPr name="Freeform 40" id="40"/>
          <p:cNvSpPr/>
          <p:nvPr/>
        </p:nvSpPr>
        <p:spPr>
          <a:xfrm flipH="false" flipV="false" rot="0">
            <a:off x="16027143" y="0"/>
            <a:ext cx="2260857" cy="2732153"/>
          </a:xfrm>
          <a:custGeom>
            <a:avLst/>
            <a:gdLst/>
            <a:ahLst/>
            <a:cxnLst/>
            <a:rect r="r" b="b" t="t" l="l"/>
            <a:pathLst>
              <a:path h="2732153" w="2260857">
                <a:moveTo>
                  <a:pt x="0" y="0"/>
                </a:moveTo>
                <a:lnTo>
                  <a:pt x="2260857" y="0"/>
                </a:lnTo>
                <a:lnTo>
                  <a:pt x="2260857" y="2732153"/>
                </a:lnTo>
                <a:lnTo>
                  <a:pt x="0" y="273215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1" id="41"/>
          <p:cNvSpPr/>
          <p:nvPr/>
        </p:nvSpPr>
        <p:spPr>
          <a:xfrm flipH="false" flipV="false" rot="-227561">
            <a:off x="201396" y="754810"/>
            <a:ext cx="1923235" cy="2501769"/>
          </a:xfrm>
          <a:custGeom>
            <a:avLst/>
            <a:gdLst/>
            <a:ahLst/>
            <a:cxnLst/>
            <a:rect r="r" b="b" t="t" l="l"/>
            <a:pathLst>
              <a:path h="2501769" w="1923235">
                <a:moveTo>
                  <a:pt x="0" y="0"/>
                </a:moveTo>
                <a:lnTo>
                  <a:pt x="1923235" y="0"/>
                </a:lnTo>
                <a:lnTo>
                  <a:pt x="1923235" y="2501769"/>
                </a:lnTo>
                <a:lnTo>
                  <a:pt x="0" y="250176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2" id="42"/>
          <p:cNvSpPr/>
          <p:nvPr/>
        </p:nvSpPr>
        <p:spPr>
          <a:xfrm flipH="false" flipV="false" rot="0">
            <a:off x="7393323" y="5223238"/>
            <a:ext cx="1007117" cy="1042294"/>
          </a:xfrm>
          <a:custGeom>
            <a:avLst/>
            <a:gdLst/>
            <a:ahLst/>
            <a:cxnLst/>
            <a:rect r="r" b="b" t="t" l="l"/>
            <a:pathLst>
              <a:path h="1042294" w="1007117">
                <a:moveTo>
                  <a:pt x="0" y="0"/>
                </a:moveTo>
                <a:lnTo>
                  <a:pt x="1007117" y="0"/>
                </a:lnTo>
                <a:lnTo>
                  <a:pt x="1007117" y="1042295"/>
                </a:lnTo>
                <a:lnTo>
                  <a:pt x="0" y="104229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3" id="43"/>
          <p:cNvSpPr/>
          <p:nvPr/>
        </p:nvSpPr>
        <p:spPr>
          <a:xfrm flipH="false" flipV="false" rot="0">
            <a:off x="4789707" y="5264140"/>
            <a:ext cx="1001393" cy="1001393"/>
          </a:xfrm>
          <a:custGeom>
            <a:avLst/>
            <a:gdLst/>
            <a:ahLst/>
            <a:cxnLst/>
            <a:rect r="r" b="b" t="t" l="l"/>
            <a:pathLst>
              <a:path h="1001393" w="1001393">
                <a:moveTo>
                  <a:pt x="0" y="0"/>
                </a:moveTo>
                <a:lnTo>
                  <a:pt x="1001394" y="0"/>
                </a:lnTo>
                <a:lnTo>
                  <a:pt x="1001394" y="1001393"/>
                </a:lnTo>
                <a:lnTo>
                  <a:pt x="0" y="100139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44" id="44"/>
          <p:cNvSpPr txBox="true"/>
          <p:nvPr/>
        </p:nvSpPr>
        <p:spPr>
          <a:xfrm rot="0">
            <a:off x="6944082" y="560592"/>
            <a:ext cx="4399836" cy="1202055"/>
          </a:xfrm>
          <a:prstGeom prst="rect">
            <a:avLst/>
          </a:prstGeom>
        </p:spPr>
        <p:txBody>
          <a:bodyPr anchor="t" rtlCol="false" tIns="0" lIns="0" bIns="0" rIns="0">
            <a:spAutoFit/>
          </a:bodyPr>
          <a:lstStyle/>
          <a:p>
            <a:pPr algn="ctr">
              <a:lnSpc>
                <a:spcPts val="9869"/>
              </a:lnSpc>
              <a:spcBef>
                <a:spcPct val="0"/>
              </a:spcBef>
            </a:pPr>
            <a:r>
              <a:rPr lang="en-US" sz="7050">
                <a:solidFill>
                  <a:srgbClr val="E3613D"/>
                </a:solidFill>
                <a:latin typeface="Cy Grotesk Key Bold"/>
                <a:ea typeface="Cy Grotesk Key Bold"/>
                <a:cs typeface="Cy Grotesk Key Bold"/>
                <a:sym typeface="Cy Grotesk Key Bold"/>
              </a:rPr>
              <a:t>Roadmap</a:t>
            </a:r>
          </a:p>
        </p:txBody>
      </p:sp>
      <p:sp>
        <p:nvSpPr>
          <p:cNvPr name="TextBox 45" id="45"/>
          <p:cNvSpPr txBox="true"/>
          <p:nvPr/>
        </p:nvSpPr>
        <p:spPr>
          <a:xfrm rot="0">
            <a:off x="6546426" y="7577773"/>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Creators provide access to their analytics dashboard since  the YouTube public API is limited in the information that it provides</a:t>
            </a:r>
          </a:p>
        </p:txBody>
      </p:sp>
      <p:sp>
        <p:nvSpPr>
          <p:cNvPr name="TextBox 46" id="46"/>
          <p:cNvSpPr txBox="true"/>
          <p:nvPr/>
        </p:nvSpPr>
        <p:spPr>
          <a:xfrm rot="0">
            <a:off x="1526251" y="7822696"/>
            <a:ext cx="2649115" cy="8134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In this initial phase, both Creators and Companies  create an account on Creator link</a:t>
            </a:r>
          </a:p>
        </p:txBody>
      </p:sp>
      <p:sp>
        <p:nvSpPr>
          <p:cNvPr name="TextBox 47" id="47"/>
          <p:cNvSpPr txBox="true"/>
          <p:nvPr/>
        </p:nvSpPr>
        <p:spPr>
          <a:xfrm rot="0">
            <a:off x="1392534" y="6907849"/>
            <a:ext cx="2649115" cy="42227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Sign-up</a:t>
            </a:r>
          </a:p>
        </p:txBody>
      </p:sp>
      <p:sp>
        <p:nvSpPr>
          <p:cNvPr name="TextBox 48" id="48"/>
          <p:cNvSpPr txBox="true"/>
          <p:nvPr/>
        </p:nvSpPr>
        <p:spPr>
          <a:xfrm rot="0">
            <a:off x="2458066"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01</a:t>
            </a:r>
          </a:p>
        </p:txBody>
      </p:sp>
      <p:sp>
        <p:nvSpPr>
          <p:cNvPr name="TextBox 49" id="49"/>
          <p:cNvSpPr txBox="true"/>
          <p:nvPr/>
        </p:nvSpPr>
        <p:spPr>
          <a:xfrm rot="0">
            <a:off x="5031379"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02</a:t>
            </a:r>
          </a:p>
        </p:txBody>
      </p:sp>
      <p:sp>
        <p:nvSpPr>
          <p:cNvPr name="TextBox 50" id="50"/>
          <p:cNvSpPr txBox="true"/>
          <p:nvPr/>
        </p:nvSpPr>
        <p:spPr>
          <a:xfrm rot="0">
            <a:off x="10178005"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04</a:t>
            </a:r>
          </a:p>
        </p:txBody>
      </p:sp>
      <p:sp>
        <p:nvSpPr>
          <p:cNvPr name="TextBox 51" id="51"/>
          <p:cNvSpPr txBox="true"/>
          <p:nvPr/>
        </p:nvSpPr>
        <p:spPr>
          <a:xfrm rot="0">
            <a:off x="3965846" y="3313091"/>
            <a:ext cx="2649115" cy="8134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Companies define their marketing needs and present their goals.</a:t>
            </a:r>
          </a:p>
        </p:txBody>
      </p:sp>
      <p:sp>
        <p:nvSpPr>
          <p:cNvPr name="TextBox 52" id="52"/>
          <p:cNvSpPr txBox="true"/>
          <p:nvPr/>
        </p:nvSpPr>
        <p:spPr>
          <a:xfrm rot="0">
            <a:off x="3965846" y="2207844"/>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Creator Market Fit</a:t>
            </a:r>
          </a:p>
        </p:txBody>
      </p:sp>
      <p:sp>
        <p:nvSpPr>
          <p:cNvPr name="TextBox 53" id="53"/>
          <p:cNvSpPr txBox="true"/>
          <p:nvPr/>
        </p:nvSpPr>
        <p:spPr>
          <a:xfrm rot="0">
            <a:off x="9112472" y="3313091"/>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After getting the demographic information from the creator,</a:t>
            </a:r>
          </a:p>
          <a:p>
            <a:pPr algn="ctr">
              <a:lnSpc>
                <a:spcPts val="2100"/>
              </a:lnSpc>
            </a:pPr>
            <a:r>
              <a:rPr lang="en-US" sz="1400">
                <a:solidFill>
                  <a:srgbClr val="4D4D4D"/>
                </a:solidFill>
                <a:latin typeface="Arimo"/>
                <a:ea typeface="Arimo"/>
                <a:cs typeface="Arimo"/>
                <a:sym typeface="Arimo"/>
              </a:rPr>
              <a:t>audience is better matched with sponsorships</a:t>
            </a:r>
          </a:p>
        </p:txBody>
      </p:sp>
      <p:sp>
        <p:nvSpPr>
          <p:cNvPr name="TextBox 54" id="54"/>
          <p:cNvSpPr txBox="true"/>
          <p:nvPr/>
        </p:nvSpPr>
        <p:spPr>
          <a:xfrm rot="0">
            <a:off x="9112472" y="2185966"/>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Audience Alignment</a:t>
            </a:r>
          </a:p>
        </p:txBody>
      </p:sp>
      <p:sp>
        <p:nvSpPr>
          <p:cNvPr name="TextBox 55" id="55"/>
          <p:cNvSpPr txBox="true"/>
          <p:nvPr/>
        </p:nvSpPr>
        <p:spPr>
          <a:xfrm rot="0">
            <a:off x="6539159" y="6907849"/>
            <a:ext cx="2649115" cy="42227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Creator API</a:t>
            </a:r>
          </a:p>
        </p:txBody>
      </p:sp>
      <p:sp>
        <p:nvSpPr>
          <p:cNvPr name="TextBox 56" id="56"/>
          <p:cNvSpPr txBox="true"/>
          <p:nvPr/>
        </p:nvSpPr>
        <p:spPr>
          <a:xfrm rot="0">
            <a:off x="11685784" y="7844473"/>
            <a:ext cx="2649115" cy="5467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Creators interact with the companies through our platform.</a:t>
            </a:r>
          </a:p>
        </p:txBody>
      </p:sp>
      <p:sp>
        <p:nvSpPr>
          <p:cNvPr name="TextBox 57" id="57"/>
          <p:cNvSpPr txBox="true"/>
          <p:nvPr/>
        </p:nvSpPr>
        <p:spPr>
          <a:xfrm rot="0">
            <a:off x="11685784" y="6851771"/>
            <a:ext cx="2649115"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T Hoves Bold"/>
                <a:ea typeface="TT Hoves Bold"/>
                <a:cs typeface="TT Hoves Bold"/>
                <a:sym typeface="TT Hoves Bold"/>
              </a:rPr>
              <a:t>Sponsorship Negotiation</a:t>
            </a:r>
          </a:p>
        </p:txBody>
      </p:sp>
      <p:sp>
        <p:nvSpPr>
          <p:cNvPr name="TextBox 58" id="58"/>
          <p:cNvSpPr txBox="true"/>
          <p:nvPr/>
        </p:nvSpPr>
        <p:spPr>
          <a:xfrm rot="0">
            <a:off x="14259097" y="3313091"/>
            <a:ext cx="2649115" cy="1080135"/>
          </a:xfrm>
          <a:prstGeom prst="rect">
            <a:avLst/>
          </a:prstGeom>
        </p:spPr>
        <p:txBody>
          <a:bodyPr anchor="t" rtlCol="false" tIns="0" lIns="0" bIns="0" rIns="0">
            <a:spAutoFit/>
          </a:bodyPr>
          <a:lstStyle/>
          <a:p>
            <a:pPr algn="ctr">
              <a:lnSpc>
                <a:spcPts val="2100"/>
              </a:lnSpc>
            </a:pPr>
            <a:r>
              <a:rPr lang="en-US" sz="1400">
                <a:solidFill>
                  <a:srgbClr val="4D4D4D"/>
                </a:solidFill>
                <a:latin typeface="Arimo"/>
                <a:ea typeface="Arimo"/>
                <a:cs typeface="Arimo"/>
                <a:sym typeface="Arimo"/>
              </a:rPr>
              <a:t>After having done the sponsor deal, the companies get feedback on their ad-read based on many metrics.</a:t>
            </a:r>
          </a:p>
        </p:txBody>
      </p:sp>
      <p:sp>
        <p:nvSpPr>
          <p:cNvPr name="TextBox 59" id="59"/>
          <p:cNvSpPr txBox="true"/>
          <p:nvPr/>
        </p:nvSpPr>
        <p:spPr>
          <a:xfrm rot="0">
            <a:off x="7604692"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03</a:t>
            </a:r>
          </a:p>
        </p:txBody>
      </p:sp>
      <p:sp>
        <p:nvSpPr>
          <p:cNvPr name="TextBox 60" id="60"/>
          <p:cNvSpPr txBox="true"/>
          <p:nvPr/>
        </p:nvSpPr>
        <p:spPr>
          <a:xfrm rot="0">
            <a:off x="12751317" y="3521408"/>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05</a:t>
            </a:r>
          </a:p>
        </p:txBody>
      </p:sp>
      <p:sp>
        <p:nvSpPr>
          <p:cNvPr name="TextBox 61" id="61"/>
          <p:cNvSpPr txBox="true"/>
          <p:nvPr/>
        </p:nvSpPr>
        <p:spPr>
          <a:xfrm rot="0">
            <a:off x="15324630" y="7610953"/>
            <a:ext cx="518049" cy="431763"/>
          </a:xfrm>
          <a:prstGeom prst="rect">
            <a:avLst/>
          </a:prstGeom>
        </p:spPr>
        <p:txBody>
          <a:bodyPr anchor="t" rtlCol="false" tIns="0" lIns="0" bIns="0" rIns="0">
            <a:spAutoFit/>
          </a:bodyPr>
          <a:lstStyle/>
          <a:p>
            <a:pPr algn="ctr">
              <a:lnSpc>
                <a:spcPts val="3500"/>
              </a:lnSpc>
              <a:spcBef>
                <a:spcPct val="0"/>
              </a:spcBef>
            </a:pPr>
            <a:r>
              <a:rPr lang="en-US" sz="2500">
                <a:solidFill>
                  <a:srgbClr val="4D4D4D"/>
                </a:solidFill>
                <a:latin typeface="Inter Bold"/>
                <a:ea typeface="Inter Bold"/>
                <a:cs typeface="Inter Bold"/>
                <a:sym typeface="Inter Bold"/>
              </a:rPr>
              <a:t>06</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4179574" y="494347"/>
            <a:ext cx="9905889" cy="1318006"/>
            <a:chOff x="0" y="0"/>
            <a:chExt cx="2608959" cy="347129"/>
          </a:xfrm>
        </p:grpSpPr>
        <p:sp>
          <p:nvSpPr>
            <p:cNvPr name="Freeform 3" id="3"/>
            <p:cNvSpPr/>
            <p:nvPr/>
          </p:nvSpPr>
          <p:spPr>
            <a:xfrm flipH="false" flipV="false" rot="0">
              <a:off x="0" y="0"/>
              <a:ext cx="2608959" cy="347129"/>
            </a:xfrm>
            <a:custGeom>
              <a:avLst/>
              <a:gdLst/>
              <a:ahLst/>
              <a:cxnLst/>
              <a:rect r="r" b="b" t="t" l="l"/>
              <a:pathLst>
                <a:path h="347129" w="2608959">
                  <a:moveTo>
                    <a:pt x="39859" y="0"/>
                  </a:moveTo>
                  <a:lnTo>
                    <a:pt x="2569100" y="0"/>
                  </a:lnTo>
                  <a:cubicBezTo>
                    <a:pt x="2591113" y="0"/>
                    <a:pt x="2608959" y="17845"/>
                    <a:pt x="2608959" y="39859"/>
                  </a:cubicBezTo>
                  <a:lnTo>
                    <a:pt x="2608959" y="307270"/>
                  </a:lnTo>
                  <a:cubicBezTo>
                    <a:pt x="2608959" y="329284"/>
                    <a:pt x="2591113" y="347129"/>
                    <a:pt x="2569100" y="347129"/>
                  </a:cubicBezTo>
                  <a:lnTo>
                    <a:pt x="39859" y="347129"/>
                  </a:lnTo>
                  <a:cubicBezTo>
                    <a:pt x="17845" y="347129"/>
                    <a:pt x="0" y="329284"/>
                    <a:pt x="0" y="307270"/>
                  </a:cubicBezTo>
                  <a:lnTo>
                    <a:pt x="0" y="39859"/>
                  </a:lnTo>
                  <a:cubicBezTo>
                    <a:pt x="0" y="17845"/>
                    <a:pt x="17845" y="0"/>
                    <a:pt x="39859" y="0"/>
                  </a:cubicBezTo>
                  <a:close/>
                </a:path>
              </a:pathLst>
            </a:custGeom>
            <a:solidFill>
              <a:srgbClr val="F1DACC"/>
            </a:solidFill>
          </p:spPr>
        </p:sp>
        <p:sp>
          <p:nvSpPr>
            <p:cNvPr name="TextBox 4" id="4"/>
            <p:cNvSpPr txBox="true"/>
            <p:nvPr/>
          </p:nvSpPr>
          <p:spPr>
            <a:xfrm>
              <a:off x="0" y="-47625"/>
              <a:ext cx="2608959" cy="394754"/>
            </a:xfrm>
            <a:prstGeom prst="rect">
              <a:avLst/>
            </a:prstGeom>
          </p:spPr>
          <p:txBody>
            <a:bodyPr anchor="ctr" rtlCol="false" tIns="50800" lIns="50800" bIns="50800" rIns="50800"/>
            <a:lstStyle/>
            <a:p>
              <a:pPr algn="ctr">
                <a:lnSpc>
                  <a:spcPts val="3500"/>
                </a:lnSpc>
              </a:pPr>
            </a:p>
          </p:txBody>
        </p:sp>
      </p:grpSp>
      <p:sp>
        <p:nvSpPr>
          <p:cNvPr name="TextBox 5" id="5"/>
          <p:cNvSpPr txBox="true"/>
          <p:nvPr/>
        </p:nvSpPr>
        <p:spPr>
          <a:xfrm rot="0">
            <a:off x="4498895" y="360997"/>
            <a:ext cx="9290209" cy="1202055"/>
          </a:xfrm>
          <a:prstGeom prst="rect">
            <a:avLst/>
          </a:prstGeom>
        </p:spPr>
        <p:txBody>
          <a:bodyPr anchor="t" rtlCol="false" tIns="0" lIns="0" bIns="0" rIns="0">
            <a:spAutoFit/>
          </a:bodyPr>
          <a:lstStyle/>
          <a:p>
            <a:pPr algn="ctr">
              <a:lnSpc>
                <a:spcPts val="9869"/>
              </a:lnSpc>
              <a:spcBef>
                <a:spcPct val="0"/>
              </a:spcBef>
            </a:pPr>
            <a:r>
              <a:rPr lang="en-US" sz="7050">
                <a:solidFill>
                  <a:srgbClr val="6237CF"/>
                </a:solidFill>
                <a:latin typeface="Cy Grotesk Key Bold"/>
                <a:ea typeface="Cy Grotesk Key Bold"/>
                <a:cs typeface="Cy Grotesk Key Bold"/>
                <a:sym typeface="Cy Grotesk Key Bold"/>
              </a:rPr>
              <a:t>Technical Approach</a:t>
            </a:r>
          </a:p>
        </p:txBody>
      </p:sp>
      <p:sp>
        <p:nvSpPr>
          <p:cNvPr name="Freeform 6" id="6"/>
          <p:cNvSpPr/>
          <p:nvPr/>
        </p:nvSpPr>
        <p:spPr>
          <a:xfrm flipH="false" flipV="false" rot="0">
            <a:off x="2113900" y="312950"/>
            <a:ext cx="1680801" cy="1680801"/>
          </a:xfrm>
          <a:custGeom>
            <a:avLst/>
            <a:gdLst/>
            <a:ahLst/>
            <a:cxnLst/>
            <a:rect r="r" b="b" t="t" l="l"/>
            <a:pathLst>
              <a:path h="1680801" w="1680801">
                <a:moveTo>
                  <a:pt x="0" y="0"/>
                </a:moveTo>
                <a:lnTo>
                  <a:pt x="1680801" y="0"/>
                </a:lnTo>
                <a:lnTo>
                  <a:pt x="1680801" y="1680801"/>
                </a:lnTo>
                <a:lnTo>
                  <a:pt x="0" y="1680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60575" y="2104259"/>
            <a:ext cx="17259300" cy="699452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FFFFFF"/>
                </a:solidFill>
                <a:latin typeface="TT Hoves Bold"/>
                <a:ea typeface="TT Hoves Bold"/>
                <a:cs typeface="TT Hoves Bold"/>
                <a:sym typeface="TT Hoves Bold"/>
              </a:rPr>
              <a:t>Front-End Development: </a:t>
            </a:r>
          </a:p>
          <a:p>
            <a:pPr algn="l">
              <a:lnSpc>
                <a:spcPts val="3500"/>
              </a:lnSpc>
            </a:pPr>
            <a:r>
              <a:rPr lang="en-US" sz="2500">
                <a:solidFill>
                  <a:srgbClr val="FFFFFF"/>
                </a:solidFill>
                <a:latin typeface="TT Hoves Bold"/>
                <a:ea typeface="TT Hoves Bold"/>
                <a:cs typeface="TT Hoves Bold"/>
                <a:sym typeface="TT Hoves Bold"/>
              </a:rPr>
              <a:t>HTML, CSS, JavaScript: Used for building the user interface and ensuring a responsive design.</a:t>
            </a:r>
          </a:p>
          <a:p>
            <a:pPr algn="l">
              <a:lnSpc>
                <a:spcPts val="3500"/>
              </a:lnSpc>
            </a:pPr>
          </a:p>
          <a:p>
            <a:pPr algn="l" marL="539751" indent="-269876" lvl="1">
              <a:lnSpc>
                <a:spcPts val="3500"/>
              </a:lnSpc>
              <a:buFont typeface="Arial"/>
              <a:buChar char="•"/>
            </a:pPr>
            <a:r>
              <a:rPr lang="en-US" sz="2500">
                <a:solidFill>
                  <a:srgbClr val="FFFFFF"/>
                </a:solidFill>
                <a:latin typeface="TT Hoves Bold"/>
                <a:ea typeface="TT Hoves Bold"/>
                <a:cs typeface="TT Hoves Bold"/>
                <a:sym typeface="TT Hoves Bold"/>
              </a:rPr>
              <a:t>Back-End Development:</a:t>
            </a:r>
          </a:p>
          <a:p>
            <a:pPr algn="l">
              <a:lnSpc>
                <a:spcPts val="3500"/>
              </a:lnSpc>
            </a:pPr>
            <a:r>
              <a:rPr lang="en-US" sz="2500">
                <a:solidFill>
                  <a:srgbClr val="FFFFFF"/>
                </a:solidFill>
                <a:latin typeface="TT Hoves Bold"/>
                <a:ea typeface="TT Hoves Bold"/>
                <a:cs typeface="TT Hoves Bold"/>
                <a:sym typeface="TT Hoves Bold"/>
              </a:rPr>
              <a:t>Node.js: Provides server-side JavaScript execution for handling requests and running the application.</a:t>
            </a:r>
          </a:p>
          <a:p>
            <a:pPr algn="l">
              <a:lnSpc>
                <a:spcPts val="3500"/>
              </a:lnSpc>
            </a:pPr>
          </a:p>
          <a:p>
            <a:pPr algn="l" marL="539751" indent="-269876" lvl="1">
              <a:lnSpc>
                <a:spcPts val="3500"/>
              </a:lnSpc>
              <a:buFont typeface="Arial"/>
              <a:buChar char="•"/>
            </a:pPr>
            <a:r>
              <a:rPr lang="en-US" sz="2500">
                <a:solidFill>
                  <a:srgbClr val="FFFFFF"/>
                </a:solidFill>
                <a:latin typeface="TT Hoves Bold"/>
                <a:ea typeface="TT Hoves Bold"/>
                <a:cs typeface="TT Hoves Bold"/>
                <a:sym typeface="TT Hoves Bold"/>
              </a:rPr>
              <a:t>Express.js: </a:t>
            </a:r>
          </a:p>
          <a:p>
            <a:pPr algn="l">
              <a:lnSpc>
                <a:spcPts val="3500"/>
              </a:lnSpc>
            </a:pPr>
            <a:r>
              <a:rPr lang="en-US" sz="2500">
                <a:solidFill>
                  <a:srgbClr val="FFFFFF"/>
                </a:solidFill>
                <a:latin typeface="TT Hoves Bold"/>
                <a:ea typeface="TT Hoves Bold"/>
                <a:cs typeface="TT Hoves Bold"/>
                <a:sym typeface="TT Hoves Bold"/>
              </a:rPr>
              <a:t>Framework for creating APIs and managing server-side routes and logic.</a:t>
            </a:r>
          </a:p>
          <a:p>
            <a:pPr algn="l">
              <a:lnSpc>
                <a:spcPts val="3500"/>
              </a:lnSpc>
            </a:pPr>
          </a:p>
          <a:p>
            <a:pPr algn="l" marL="539751" indent="-269876" lvl="1">
              <a:lnSpc>
                <a:spcPts val="3500"/>
              </a:lnSpc>
              <a:buFont typeface="Arial"/>
              <a:buChar char="•"/>
            </a:pPr>
            <a:r>
              <a:rPr lang="en-US" sz="2500">
                <a:solidFill>
                  <a:srgbClr val="FFFFFF"/>
                </a:solidFill>
                <a:latin typeface="TT Hoves Bold"/>
                <a:ea typeface="TT Hoves Bold"/>
                <a:cs typeface="TT Hoves Bold"/>
                <a:sym typeface="TT Hoves Bold"/>
              </a:rPr>
              <a:t>Database Management:</a:t>
            </a:r>
          </a:p>
          <a:p>
            <a:pPr algn="l">
              <a:lnSpc>
                <a:spcPts val="3500"/>
              </a:lnSpc>
            </a:pPr>
            <a:r>
              <a:rPr lang="en-US" sz="2500">
                <a:solidFill>
                  <a:srgbClr val="FFFFFF"/>
                </a:solidFill>
                <a:latin typeface="TT Hoves Bold"/>
                <a:ea typeface="TT Hoves Bold"/>
                <a:cs typeface="TT Hoves Bold"/>
                <a:sym typeface="TT Hoves Bold"/>
              </a:rPr>
              <a:t>MySQL: Used for storing and managing user and campaign data.</a:t>
            </a:r>
          </a:p>
          <a:p>
            <a:pPr algn="l">
              <a:lnSpc>
                <a:spcPts val="3500"/>
              </a:lnSpc>
            </a:pPr>
          </a:p>
          <a:p>
            <a:pPr algn="l" marL="539751" indent="-269876" lvl="1">
              <a:lnSpc>
                <a:spcPts val="3500"/>
              </a:lnSpc>
              <a:buFont typeface="Arial"/>
              <a:buChar char="•"/>
            </a:pPr>
            <a:r>
              <a:rPr lang="en-US" sz="2500">
                <a:solidFill>
                  <a:srgbClr val="FFFFFF"/>
                </a:solidFill>
                <a:latin typeface="TT Hoves Bold"/>
                <a:ea typeface="TT Hoves Bold"/>
                <a:cs typeface="TT Hoves Bold"/>
                <a:sym typeface="TT Hoves Bold"/>
              </a:rPr>
              <a:t>Design and Presentation:</a:t>
            </a:r>
          </a:p>
          <a:p>
            <a:pPr algn="l">
              <a:lnSpc>
                <a:spcPts val="3500"/>
              </a:lnSpc>
            </a:pPr>
            <a:r>
              <a:rPr lang="en-US" sz="2500">
                <a:solidFill>
                  <a:srgbClr val="FFFFFF"/>
                </a:solidFill>
                <a:latin typeface="TT Hoves Bold"/>
                <a:ea typeface="TT Hoves Bold"/>
                <a:cs typeface="TT Hoves Bold"/>
                <a:sym typeface="TT Hoves Bold"/>
              </a:rPr>
              <a:t>Figma: Tool for designing UI/UX and creating prototypes.Canva: Tool for designing presentations and visual assets.</a:t>
            </a:r>
          </a:p>
          <a:p>
            <a:pPr algn="l">
              <a:lnSpc>
                <a:spcPts val="3500"/>
              </a:lnSpc>
              <a:spcBef>
                <a:spcPct val="0"/>
              </a:spcBef>
            </a:pPr>
          </a:p>
        </p:txBody>
      </p:sp>
      <p:sp>
        <p:nvSpPr>
          <p:cNvPr name="Freeform 8" id="8"/>
          <p:cNvSpPr/>
          <p:nvPr/>
        </p:nvSpPr>
        <p:spPr>
          <a:xfrm flipH="false" flipV="false" rot="0">
            <a:off x="13789105" y="5484955"/>
            <a:ext cx="3470195" cy="2429137"/>
          </a:xfrm>
          <a:custGeom>
            <a:avLst/>
            <a:gdLst/>
            <a:ahLst/>
            <a:cxnLst/>
            <a:rect r="r" b="b" t="t" l="l"/>
            <a:pathLst>
              <a:path h="2429137" w="3470195">
                <a:moveTo>
                  <a:pt x="0" y="0"/>
                </a:moveTo>
                <a:lnTo>
                  <a:pt x="3470195" y="0"/>
                </a:lnTo>
                <a:lnTo>
                  <a:pt x="3470195" y="2429137"/>
                </a:lnTo>
                <a:lnTo>
                  <a:pt x="0" y="2429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grpSp>
        <p:nvGrpSpPr>
          <p:cNvPr name="Group 2" id="2"/>
          <p:cNvGrpSpPr/>
          <p:nvPr/>
        </p:nvGrpSpPr>
        <p:grpSpPr>
          <a:xfrm rot="0">
            <a:off x="6748475" y="3307880"/>
            <a:ext cx="4791050" cy="4790669"/>
            <a:chOff x="0" y="0"/>
            <a:chExt cx="6388066" cy="6387558"/>
          </a:xfrm>
        </p:grpSpPr>
        <p:sp>
          <p:nvSpPr>
            <p:cNvPr name="Freeform 3" id="3"/>
            <p:cNvSpPr/>
            <p:nvPr/>
          </p:nvSpPr>
          <p:spPr>
            <a:xfrm flipH="false" flipV="false" rot="0">
              <a:off x="0" y="0"/>
              <a:ext cx="3497188" cy="6387558"/>
            </a:xfrm>
            <a:custGeom>
              <a:avLst/>
              <a:gdLst/>
              <a:ahLst/>
              <a:cxnLst/>
              <a:rect r="r" b="b" t="t" l="l"/>
              <a:pathLst>
                <a:path h="6387558" w="3497188">
                  <a:moveTo>
                    <a:pt x="0" y="0"/>
                  </a:moveTo>
                  <a:lnTo>
                    <a:pt x="3497188" y="0"/>
                  </a:lnTo>
                  <a:lnTo>
                    <a:pt x="3497188" y="6387558"/>
                  </a:lnTo>
                  <a:lnTo>
                    <a:pt x="0" y="6387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90878" y="0"/>
              <a:ext cx="3497188" cy="6387558"/>
            </a:xfrm>
            <a:custGeom>
              <a:avLst/>
              <a:gdLst/>
              <a:ahLst/>
              <a:cxnLst/>
              <a:rect r="r" b="b" t="t" l="l"/>
              <a:pathLst>
                <a:path h="6387558" w="3497188">
                  <a:moveTo>
                    <a:pt x="0" y="0"/>
                  </a:moveTo>
                  <a:lnTo>
                    <a:pt x="3497188" y="0"/>
                  </a:lnTo>
                  <a:lnTo>
                    <a:pt x="3497188" y="6387558"/>
                  </a:lnTo>
                  <a:lnTo>
                    <a:pt x="0" y="6387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1412180" y="2314564"/>
            <a:ext cx="1449475" cy="14494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9A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550005" y="2314564"/>
            <a:ext cx="1449475" cy="14494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7CA"/>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441874" y="5143500"/>
            <a:ext cx="1446361" cy="14463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C74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550005" y="5140386"/>
            <a:ext cx="1449475" cy="14494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73C5"/>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415294" y="7732877"/>
            <a:ext cx="1449475" cy="144947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C195"/>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2550005" y="7807076"/>
            <a:ext cx="1449475" cy="144947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BAC7"/>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sp>
        <p:nvSpPr>
          <p:cNvPr name="Freeform 23" id="23"/>
          <p:cNvSpPr/>
          <p:nvPr/>
        </p:nvSpPr>
        <p:spPr>
          <a:xfrm flipH="false" flipV="false" rot="0">
            <a:off x="1703384" y="2634489"/>
            <a:ext cx="867068" cy="809625"/>
          </a:xfrm>
          <a:custGeom>
            <a:avLst/>
            <a:gdLst/>
            <a:ahLst/>
            <a:cxnLst/>
            <a:rect r="r" b="b" t="t" l="l"/>
            <a:pathLst>
              <a:path h="809625" w="867068">
                <a:moveTo>
                  <a:pt x="0" y="0"/>
                </a:moveTo>
                <a:lnTo>
                  <a:pt x="867068" y="0"/>
                </a:lnTo>
                <a:lnTo>
                  <a:pt x="867068" y="809625"/>
                </a:lnTo>
                <a:lnTo>
                  <a:pt x="0" y="809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4" id="24"/>
          <p:cNvSpPr/>
          <p:nvPr/>
        </p:nvSpPr>
        <p:spPr>
          <a:xfrm flipH="false" flipV="false" rot="0">
            <a:off x="12900797" y="2634489"/>
            <a:ext cx="809625" cy="727650"/>
          </a:xfrm>
          <a:custGeom>
            <a:avLst/>
            <a:gdLst/>
            <a:ahLst/>
            <a:cxnLst/>
            <a:rect r="r" b="b" t="t" l="l"/>
            <a:pathLst>
              <a:path h="727650" w="809625">
                <a:moveTo>
                  <a:pt x="0" y="0"/>
                </a:moveTo>
                <a:lnTo>
                  <a:pt x="809625" y="0"/>
                </a:lnTo>
                <a:lnTo>
                  <a:pt x="809625" y="727650"/>
                </a:lnTo>
                <a:lnTo>
                  <a:pt x="0" y="727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5" id="25"/>
          <p:cNvSpPr/>
          <p:nvPr/>
        </p:nvSpPr>
        <p:spPr>
          <a:xfrm flipH="false" flipV="false" rot="0">
            <a:off x="1723224" y="5491124"/>
            <a:ext cx="883662" cy="809625"/>
          </a:xfrm>
          <a:custGeom>
            <a:avLst/>
            <a:gdLst/>
            <a:ahLst/>
            <a:cxnLst/>
            <a:rect r="r" b="b" t="t" l="l"/>
            <a:pathLst>
              <a:path h="809625" w="883662">
                <a:moveTo>
                  <a:pt x="0" y="0"/>
                </a:moveTo>
                <a:lnTo>
                  <a:pt x="883662" y="0"/>
                </a:lnTo>
                <a:lnTo>
                  <a:pt x="883662" y="809625"/>
                </a:lnTo>
                <a:lnTo>
                  <a:pt x="0" y="809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831480" y="8052802"/>
            <a:ext cx="690389" cy="809625"/>
          </a:xfrm>
          <a:custGeom>
            <a:avLst/>
            <a:gdLst/>
            <a:ahLst/>
            <a:cxnLst/>
            <a:rect r="r" b="b" t="t" l="l"/>
            <a:pathLst>
              <a:path h="809625" w="690389">
                <a:moveTo>
                  <a:pt x="0" y="0"/>
                </a:moveTo>
                <a:lnTo>
                  <a:pt x="690389" y="0"/>
                </a:lnTo>
                <a:lnTo>
                  <a:pt x="690389" y="809625"/>
                </a:lnTo>
                <a:lnTo>
                  <a:pt x="0" y="8096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2874485" y="5460311"/>
            <a:ext cx="800517" cy="809625"/>
          </a:xfrm>
          <a:custGeom>
            <a:avLst/>
            <a:gdLst/>
            <a:ahLst/>
            <a:cxnLst/>
            <a:rect r="r" b="b" t="t" l="l"/>
            <a:pathLst>
              <a:path h="809625" w="800517">
                <a:moveTo>
                  <a:pt x="0" y="0"/>
                </a:moveTo>
                <a:lnTo>
                  <a:pt x="800516" y="0"/>
                </a:lnTo>
                <a:lnTo>
                  <a:pt x="800516" y="809625"/>
                </a:lnTo>
                <a:lnTo>
                  <a:pt x="0" y="8096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12954941" y="8127001"/>
            <a:ext cx="701338" cy="809625"/>
          </a:xfrm>
          <a:custGeom>
            <a:avLst/>
            <a:gdLst/>
            <a:ahLst/>
            <a:cxnLst/>
            <a:rect r="r" b="b" t="t" l="l"/>
            <a:pathLst>
              <a:path h="809625" w="701338">
                <a:moveTo>
                  <a:pt x="0" y="0"/>
                </a:moveTo>
                <a:lnTo>
                  <a:pt x="701338" y="0"/>
                </a:lnTo>
                <a:lnTo>
                  <a:pt x="701338" y="809625"/>
                </a:lnTo>
                <a:lnTo>
                  <a:pt x="0" y="8096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9" id="29"/>
          <p:cNvGrpSpPr/>
          <p:nvPr/>
        </p:nvGrpSpPr>
        <p:grpSpPr>
          <a:xfrm rot="0">
            <a:off x="3173986" y="2095371"/>
            <a:ext cx="2970955" cy="1950299"/>
            <a:chOff x="0" y="0"/>
            <a:chExt cx="3961274" cy="2600398"/>
          </a:xfrm>
        </p:grpSpPr>
        <p:sp>
          <p:nvSpPr>
            <p:cNvPr name="TextBox 30" id="30"/>
            <p:cNvSpPr txBox="true"/>
            <p:nvPr/>
          </p:nvSpPr>
          <p:spPr>
            <a:xfrm rot="0">
              <a:off x="0" y="-47625"/>
              <a:ext cx="3961274" cy="13895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Identify Growing Creators with the need of brand deals.</a:t>
              </a:r>
            </a:p>
          </p:txBody>
        </p:sp>
        <p:sp>
          <p:nvSpPr>
            <p:cNvPr name="TextBox 31" id="31"/>
            <p:cNvSpPr txBox="true"/>
            <p:nvPr/>
          </p:nvSpPr>
          <p:spPr>
            <a:xfrm rot="0">
              <a:off x="0" y="1628638"/>
              <a:ext cx="3961274" cy="9717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Finding Creators who don’t get much ad revenue and need brand deals to sustain and grow.</a:t>
              </a:r>
            </a:p>
          </p:txBody>
        </p:sp>
      </p:grpSp>
      <p:grpSp>
        <p:nvGrpSpPr>
          <p:cNvPr name="Group 32" id="32"/>
          <p:cNvGrpSpPr/>
          <p:nvPr/>
        </p:nvGrpSpPr>
        <p:grpSpPr>
          <a:xfrm rot="0">
            <a:off x="14313806" y="2166165"/>
            <a:ext cx="2970955" cy="2798024"/>
            <a:chOff x="0" y="0"/>
            <a:chExt cx="3961274" cy="3730698"/>
          </a:xfrm>
        </p:grpSpPr>
        <p:sp>
          <p:nvSpPr>
            <p:cNvPr name="TextBox 33" id="33"/>
            <p:cNvSpPr txBox="true"/>
            <p:nvPr/>
          </p:nvSpPr>
          <p:spPr>
            <a:xfrm rot="0">
              <a:off x="0" y="-47625"/>
              <a:ext cx="3961274" cy="18594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Help strike a brand deal with conditions that are agreed by both parties.</a:t>
              </a:r>
            </a:p>
          </p:txBody>
        </p:sp>
        <p:sp>
          <p:nvSpPr>
            <p:cNvPr name="TextBox 34" id="34"/>
            <p:cNvSpPr txBox="true"/>
            <p:nvPr/>
          </p:nvSpPr>
          <p:spPr>
            <a:xfrm rot="0">
              <a:off x="0" y="2098538"/>
              <a:ext cx="3961274" cy="16321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Identify how much each brand wants to spend and how much each creator wants to charge and align both parties based on their needs.</a:t>
              </a:r>
            </a:p>
          </p:txBody>
        </p:sp>
      </p:grpSp>
      <p:grpSp>
        <p:nvGrpSpPr>
          <p:cNvPr name="Group 35" id="35"/>
          <p:cNvGrpSpPr/>
          <p:nvPr/>
        </p:nvGrpSpPr>
        <p:grpSpPr>
          <a:xfrm rot="0">
            <a:off x="3173986" y="4934400"/>
            <a:ext cx="2970955" cy="2550374"/>
            <a:chOff x="0" y="0"/>
            <a:chExt cx="3961274" cy="3400498"/>
          </a:xfrm>
        </p:grpSpPr>
        <p:sp>
          <p:nvSpPr>
            <p:cNvPr name="TextBox 36" id="36"/>
            <p:cNvSpPr txBox="true"/>
            <p:nvPr/>
          </p:nvSpPr>
          <p:spPr>
            <a:xfrm rot="0">
              <a:off x="0" y="-47625"/>
              <a:ext cx="3961274" cy="18594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Identify Emerging Brands in need of creators to promote their products.</a:t>
              </a:r>
            </a:p>
          </p:txBody>
        </p:sp>
        <p:sp>
          <p:nvSpPr>
            <p:cNvPr name="TextBox 37" id="37"/>
            <p:cNvSpPr txBox="true"/>
            <p:nvPr/>
          </p:nvSpPr>
          <p:spPr>
            <a:xfrm rot="0">
              <a:off x="0" y="2098538"/>
              <a:ext cx="3961274" cy="13019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Finding Brands who want to find creators who will promote their products on their own social media handles.</a:t>
              </a:r>
            </a:p>
          </p:txBody>
        </p:sp>
      </p:grpSp>
      <p:grpSp>
        <p:nvGrpSpPr>
          <p:cNvPr name="Group 38" id="38"/>
          <p:cNvGrpSpPr/>
          <p:nvPr/>
        </p:nvGrpSpPr>
        <p:grpSpPr>
          <a:xfrm rot="0">
            <a:off x="14288345" y="5080490"/>
            <a:ext cx="2970955" cy="2197949"/>
            <a:chOff x="0" y="0"/>
            <a:chExt cx="3961274" cy="2930598"/>
          </a:xfrm>
        </p:grpSpPr>
        <p:sp>
          <p:nvSpPr>
            <p:cNvPr name="TextBox 39" id="39"/>
            <p:cNvSpPr txBox="true"/>
            <p:nvPr/>
          </p:nvSpPr>
          <p:spPr>
            <a:xfrm rot="0">
              <a:off x="0" y="-47625"/>
              <a:ext cx="3961274" cy="13895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Make the deal successful with proper implementation.</a:t>
              </a:r>
            </a:p>
          </p:txBody>
        </p:sp>
        <p:sp>
          <p:nvSpPr>
            <p:cNvPr name="TextBox 40" id="40"/>
            <p:cNvSpPr txBox="true"/>
            <p:nvPr/>
          </p:nvSpPr>
          <p:spPr>
            <a:xfrm rot="0">
              <a:off x="0" y="1628638"/>
              <a:ext cx="3961274" cy="13019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Supervise and make sure committed videos are posted on said date and time to foster a good relationship between both parties.</a:t>
              </a:r>
            </a:p>
          </p:txBody>
        </p:sp>
      </p:grpSp>
      <p:grpSp>
        <p:nvGrpSpPr>
          <p:cNvPr name="Group 41" id="41"/>
          <p:cNvGrpSpPr/>
          <p:nvPr/>
        </p:nvGrpSpPr>
        <p:grpSpPr>
          <a:xfrm rot="0">
            <a:off x="3150519" y="7819439"/>
            <a:ext cx="2970955" cy="2197949"/>
            <a:chOff x="0" y="0"/>
            <a:chExt cx="3961274" cy="2930598"/>
          </a:xfrm>
        </p:grpSpPr>
        <p:sp>
          <p:nvSpPr>
            <p:cNvPr name="TextBox 42" id="42"/>
            <p:cNvSpPr txBox="true"/>
            <p:nvPr/>
          </p:nvSpPr>
          <p:spPr>
            <a:xfrm rot="0">
              <a:off x="0" y="-47625"/>
              <a:ext cx="3961274" cy="13895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Help creators find their suitable advertisable brands and vice versa.</a:t>
              </a:r>
            </a:p>
          </p:txBody>
        </p:sp>
        <p:sp>
          <p:nvSpPr>
            <p:cNvPr name="TextBox 43" id="43"/>
            <p:cNvSpPr txBox="true"/>
            <p:nvPr/>
          </p:nvSpPr>
          <p:spPr>
            <a:xfrm rot="0">
              <a:off x="0" y="1628638"/>
              <a:ext cx="3961274" cy="13019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Help brands find the creators they want to work with and help creators work with their niche-aligned brands.</a:t>
              </a:r>
            </a:p>
          </p:txBody>
        </p:sp>
      </p:grpSp>
      <p:grpSp>
        <p:nvGrpSpPr>
          <p:cNvPr name="Group 44" id="44"/>
          <p:cNvGrpSpPr/>
          <p:nvPr/>
        </p:nvGrpSpPr>
        <p:grpSpPr>
          <a:xfrm rot="0">
            <a:off x="14478023" y="7732877"/>
            <a:ext cx="2970955" cy="2445599"/>
            <a:chOff x="0" y="0"/>
            <a:chExt cx="3961274" cy="3260798"/>
          </a:xfrm>
        </p:grpSpPr>
        <p:sp>
          <p:nvSpPr>
            <p:cNvPr name="TextBox 45" id="45"/>
            <p:cNvSpPr txBox="true"/>
            <p:nvPr/>
          </p:nvSpPr>
          <p:spPr>
            <a:xfrm rot="0">
              <a:off x="0" y="-47625"/>
              <a:ext cx="3961274" cy="1389591"/>
            </a:xfrm>
            <a:prstGeom prst="rect">
              <a:avLst/>
            </a:prstGeom>
          </p:spPr>
          <p:txBody>
            <a:bodyPr anchor="t" rtlCol="false" tIns="0" lIns="0" bIns="0" rIns="0">
              <a:spAutoFit/>
            </a:bodyPr>
            <a:lstStyle/>
            <a:p>
              <a:pPr algn="l">
                <a:lnSpc>
                  <a:spcPts val="2800"/>
                </a:lnSpc>
              </a:pPr>
              <a:r>
                <a:rPr lang="en-US" sz="2000">
                  <a:solidFill>
                    <a:srgbClr val="0B3759"/>
                  </a:solidFill>
                  <a:latin typeface="Open Sans Bold"/>
                  <a:ea typeface="Open Sans Bold"/>
                  <a:cs typeface="Open Sans Bold"/>
                  <a:sym typeface="Open Sans Bold"/>
                </a:rPr>
                <a:t>Ensure Payment is cleared and both parties are content</a:t>
              </a:r>
            </a:p>
          </p:txBody>
        </p:sp>
        <p:sp>
          <p:nvSpPr>
            <p:cNvPr name="TextBox 46" id="46"/>
            <p:cNvSpPr txBox="true"/>
            <p:nvPr/>
          </p:nvSpPr>
          <p:spPr>
            <a:xfrm rot="0">
              <a:off x="0" y="1628638"/>
              <a:ext cx="3961274" cy="1632160"/>
            </a:xfrm>
            <a:prstGeom prst="rect">
              <a:avLst/>
            </a:prstGeom>
          </p:spPr>
          <p:txBody>
            <a:bodyPr anchor="t" rtlCol="false" tIns="0" lIns="0" bIns="0" rIns="0">
              <a:spAutoFit/>
            </a:bodyPr>
            <a:lstStyle/>
            <a:p>
              <a:pPr algn="l">
                <a:lnSpc>
                  <a:spcPts val="1960"/>
                </a:lnSpc>
              </a:pPr>
              <a:r>
                <a:rPr lang="en-US" sz="1400">
                  <a:solidFill>
                    <a:srgbClr val="4F4F59"/>
                  </a:solidFill>
                  <a:latin typeface="Open Sans"/>
                  <a:ea typeface="Open Sans"/>
                  <a:cs typeface="Open Sans"/>
                  <a:sym typeface="Open Sans"/>
                </a:rPr>
                <a:t>Ensure that brands are clear with their payments creators receive their promised amount and both sides and content with the execution of the deal.</a:t>
              </a:r>
            </a:p>
          </p:txBody>
        </p:sp>
      </p:grpSp>
      <p:sp>
        <p:nvSpPr>
          <p:cNvPr name="TextBox 47" id="47"/>
          <p:cNvSpPr txBox="true"/>
          <p:nvPr/>
        </p:nvSpPr>
        <p:spPr>
          <a:xfrm rot="0">
            <a:off x="8008898" y="3811990"/>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1</a:t>
            </a:r>
          </a:p>
        </p:txBody>
      </p:sp>
      <p:sp>
        <p:nvSpPr>
          <p:cNvPr name="TextBox 48" id="48"/>
          <p:cNvSpPr txBox="true"/>
          <p:nvPr/>
        </p:nvSpPr>
        <p:spPr>
          <a:xfrm rot="0">
            <a:off x="9764257" y="3935489"/>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4</a:t>
            </a:r>
          </a:p>
        </p:txBody>
      </p:sp>
      <p:sp>
        <p:nvSpPr>
          <p:cNvPr name="TextBox 49" id="49"/>
          <p:cNvSpPr txBox="true"/>
          <p:nvPr/>
        </p:nvSpPr>
        <p:spPr>
          <a:xfrm rot="0">
            <a:off x="10431792" y="5626696"/>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5</a:t>
            </a:r>
          </a:p>
        </p:txBody>
      </p:sp>
      <p:sp>
        <p:nvSpPr>
          <p:cNvPr name="TextBox 50" id="50"/>
          <p:cNvSpPr txBox="true"/>
          <p:nvPr/>
        </p:nvSpPr>
        <p:spPr>
          <a:xfrm rot="0">
            <a:off x="9361705" y="7110990"/>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6</a:t>
            </a:r>
          </a:p>
        </p:txBody>
      </p:sp>
      <p:sp>
        <p:nvSpPr>
          <p:cNvPr name="TextBox 51" id="51"/>
          <p:cNvSpPr txBox="true"/>
          <p:nvPr/>
        </p:nvSpPr>
        <p:spPr>
          <a:xfrm rot="0">
            <a:off x="7568246" y="6825462"/>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3</a:t>
            </a:r>
          </a:p>
        </p:txBody>
      </p:sp>
      <p:sp>
        <p:nvSpPr>
          <p:cNvPr name="TextBox 52" id="52"/>
          <p:cNvSpPr txBox="true"/>
          <p:nvPr/>
        </p:nvSpPr>
        <p:spPr>
          <a:xfrm rot="0">
            <a:off x="6864425" y="5086350"/>
            <a:ext cx="881305" cy="481330"/>
          </a:xfrm>
          <a:prstGeom prst="rect">
            <a:avLst/>
          </a:prstGeom>
        </p:spPr>
        <p:txBody>
          <a:bodyPr anchor="t" rtlCol="false" tIns="0" lIns="0" bIns="0" rIns="0">
            <a:spAutoFit/>
          </a:bodyPr>
          <a:lstStyle/>
          <a:p>
            <a:pPr algn="ctr">
              <a:lnSpc>
                <a:spcPts val="3919"/>
              </a:lnSpc>
              <a:spcBef>
                <a:spcPct val="0"/>
              </a:spcBef>
            </a:pPr>
            <a:r>
              <a:rPr lang="en-US" sz="2799">
                <a:solidFill>
                  <a:srgbClr val="FCFCFC"/>
                </a:solidFill>
                <a:latin typeface="Open Sans Bold"/>
                <a:ea typeface="Open Sans Bold"/>
                <a:cs typeface="Open Sans Bold"/>
                <a:sym typeface="Open Sans Bold"/>
              </a:rPr>
              <a:t>2</a:t>
            </a:r>
          </a:p>
        </p:txBody>
      </p:sp>
      <p:sp>
        <p:nvSpPr>
          <p:cNvPr name="TextBox 53" id="53"/>
          <p:cNvSpPr txBox="true"/>
          <p:nvPr/>
        </p:nvSpPr>
        <p:spPr>
          <a:xfrm rot="0">
            <a:off x="292539" y="124320"/>
            <a:ext cx="17779841" cy="1202055"/>
          </a:xfrm>
          <a:prstGeom prst="rect">
            <a:avLst/>
          </a:prstGeom>
        </p:spPr>
        <p:txBody>
          <a:bodyPr anchor="t" rtlCol="false" tIns="0" lIns="0" bIns="0" rIns="0">
            <a:spAutoFit/>
          </a:bodyPr>
          <a:lstStyle/>
          <a:p>
            <a:pPr algn="ctr">
              <a:lnSpc>
                <a:spcPts val="9869"/>
              </a:lnSpc>
              <a:spcBef>
                <a:spcPct val="0"/>
              </a:spcBef>
            </a:pPr>
            <a:r>
              <a:rPr lang="en-US" sz="7050">
                <a:solidFill>
                  <a:srgbClr val="E3613D"/>
                </a:solidFill>
                <a:latin typeface="Cy Grotesk Key Bold"/>
                <a:ea typeface="Cy Grotesk Key Bold"/>
                <a:cs typeface="Cy Grotesk Key Bold"/>
                <a:sym typeface="Cy Grotesk Key Bold"/>
              </a:rPr>
              <a:t>Impact of creator link on the industry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DAGPTGJMcfg</dc:identifier>
  <dcterms:modified xsi:type="dcterms:W3CDTF">2011-08-01T06:04:30Z</dcterms:modified>
  <cp:revision>1</cp:revision>
  <dc:title>review 2</dc:title>
</cp:coreProperties>
</file>